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7.jpg" ContentType="image/pn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96" r:id="rId3"/>
    <p:sldId id="341" r:id="rId4"/>
    <p:sldId id="297" r:id="rId5"/>
    <p:sldId id="325" r:id="rId6"/>
    <p:sldId id="332" r:id="rId7"/>
    <p:sldId id="342" r:id="rId8"/>
    <p:sldId id="302" r:id="rId9"/>
    <p:sldId id="303" r:id="rId10"/>
    <p:sldId id="304" r:id="rId11"/>
    <p:sldId id="305" r:id="rId12"/>
    <p:sldId id="308" r:id="rId13"/>
    <p:sldId id="314" r:id="rId14"/>
    <p:sldId id="343" r:id="rId15"/>
    <p:sldId id="340" r:id="rId16"/>
    <p:sldId id="331" r:id="rId17"/>
    <p:sldId id="317" r:id="rId18"/>
    <p:sldId id="319" r:id="rId19"/>
    <p:sldId id="316" r:id="rId20"/>
    <p:sldId id="320" r:id="rId21"/>
    <p:sldId id="323" r:id="rId22"/>
    <p:sldId id="311" r:id="rId23"/>
    <p:sldId id="312" r:id="rId24"/>
    <p:sldId id="339" r:id="rId25"/>
    <p:sldId id="326" r:id="rId26"/>
    <p:sldId id="327" r:id="rId27"/>
    <p:sldId id="344" r:id="rId28"/>
    <p:sldId id="330" r:id="rId29"/>
    <p:sldId id="309" r:id="rId30"/>
    <p:sldId id="328"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D7"/>
    <a:srgbClr val="984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p:restoredTop sz="81837"/>
  </p:normalViewPr>
  <p:slideViewPr>
    <p:cSldViewPr snapToGrid="0" snapToObjects="1">
      <p:cViewPr varScale="1">
        <p:scale>
          <a:sx n="115" d="100"/>
          <a:sy n="115" d="100"/>
        </p:scale>
        <p:origin x="17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51228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Google Shape;8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93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Tie back in primality testing</a:t>
            </a:r>
          </a:p>
          <a:p>
            <a:endParaRPr lang="en-US" dirty="0"/>
          </a:p>
          <a:p>
            <a:r>
              <a:rPr lang="en-US" dirty="0" err="1"/>
              <a:t>Echd</a:t>
            </a:r>
            <a:r>
              <a:rPr lang="en-US" dirty="0"/>
              <a:t> standardized curves, so just check the parameter set aligns with an existing curve</a:t>
            </a:r>
          </a:p>
          <a:p>
            <a:endParaRPr lang="en-US" dirty="0"/>
          </a:p>
          <a:p>
            <a:r>
              <a:rPr lang="en-US" dirty="0"/>
              <a:t>Safe prime setting</a:t>
            </a:r>
          </a:p>
        </p:txBody>
      </p:sp>
    </p:spTree>
    <p:extLst>
      <p:ext uri="{BB962C8B-B14F-4D97-AF65-F5344CB8AC3E}">
        <p14:creationId xmlns:p14="http://schemas.microsoft.com/office/powerpoint/2010/main" val="395342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763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Talk in general about DH in EC and finite field setting</a:t>
            </a:r>
          </a:p>
          <a:p>
            <a:endParaRPr lang="en-US" dirty="0"/>
          </a:p>
          <a:p>
            <a:r>
              <a:rPr lang="en-US" dirty="0"/>
              <a:t>Alice wouldn’t want to undermine her own connection to bob? But perhaps she’s using a mobile device promising end to end encryption of which the </a:t>
            </a:r>
            <a:r>
              <a:rPr lang="en-US" dirty="0" err="1"/>
              <a:t>parmeters</a:t>
            </a:r>
            <a:r>
              <a:rPr lang="en-US" dirty="0"/>
              <a:t> are chosen by the application, or we could also think of this as a PAKE </a:t>
            </a:r>
            <a:r>
              <a:rPr lang="en-US" dirty="0" err="1"/>
              <a:t>secenario</a:t>
            </a:r>
            <a:r>
              <a:rPr lang="en-US" dirty="0"/>
              <a:t> – come back to? Could get into this in contributions… yes.</a:t>
            </a:r>
          </a:p>
          <a:p>
            <a:endParaRPr lang="en-US" dirty="0"/>
          </a:p>
          <a:p>
            <a:r>
              <a:rPr lang="en-US" dirty="0"/>
              <a:t>Could move this all in to contributions.</a:t>
            </a:r>
          </a:p>
        </p:txBody>
      </p:sp>
    </p:spTree>
    <p:extLst>
      <p:ext uri="{BB962C8B-B14F-4D97-AF65-F5344CB8AC3E}">
        <p14:creationId xmlns:p14="http://schemas.microsoft.com/office/powerpoint/2010/main" val="3743556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dirty="0"/>
              <a:t>SRP Password Authenticated Key Exchange (PAKE) protocol: he showed that a client that accepts bad DH parameters in the SRP protocol can be subject to an offline dictionary attack on its password. Here, the attacker impersonates the server in a run of the SRP protocol, sending the client malicious DH parameters, and inducing the client to send a password-dependent protocol message. It is the attacker’s ability to solve the DLP that then enables the offline password recovery. Thus </a:t>
            </a:r>
            <a:r>
              <a:rPr lang="en-GB" dirty="0" err="1"/>
              <a:t>Bleichenbacher</a:t>
            </a:r>
            <a:r>
              <a:rPr lang="en-GB" dirty="0"/>
              <a:t> had already given a realistic and quite standard attack scenario where robust DH (and ECDH) parameter validation is crucial: PAKE protocols in which an attacker impersonating one of the parties can dictate (EC)DH parameters. 1</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https://</a:t>
            </a:r>
            <a:r>
              <a:rPr lang="en-US" dirty="0" err="1"/>
              <a:t>tools.ietf.org</a:t>
            </a:r>
            <a:r>
              <a:rPr lang="en-US" dirty="0"/>
              <a:t>/html/rfc5054</a:t>
            </a:r>
          </a:p>
          <a:p>
            <a:endParaRPr lang="en-US" dirty="0"/>
          </a:p>
        </p:txBody>
      </p:sp>
    </p:spTree>
    <p:extLst>
      <p:ext uri="{BB962C8B-B14F-4D97-AF65-F5344CB8AC3E}">
        <p14:creationId xmlns:p14="http://schemas.microsoft.com/office/powerpoint/2010/main" val="197988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61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00000"/>
              </a:lnSpc>
              <a:spcBef>
                <a:spcPts val="0"/>
              </a:spcBef>
              <a:buClrTx/>
              <a:buSzTx/>
              <a:buNone/>
              <a:defRPr/>
            </a:pPr>
            <a:r>
              <a:rPr lang="en-US" dirty="0"/>
              <a:t>We have a way of generating composite numbers with many factors that appear prime to Miller-Rabin testing.</a:t>
            </a:r>
          </a:p>
          <a:p>
            <a:pPr marL="0" indent="0">
              <a:lnSpc>
                <a:spcPct val="100000"/>
              </a:lnSpc>
              <a:spcBef>
                <a:spcPts val="0"/>
              </a:spcBef>
              <a:buClrTx/>
              <a:buSzTx/>
              <a:buNone/>
              <a:defRPr/>
            </a:pPr>
            <a:endParaRPr lang="en-US" dirty="0"/>
          </a:p>
          <a:p>
            <a:pPr marL="0" indent="0">
              <a:lnSpc>
                <a:spcPct val="100000"/>
              </a:lnSpc>
              <a:spcBef>
                <a:spcPts val="0"/>
              </a:spcBef>
              <a:buClrTx/>
              <a:buSzTx/>
              <a:buNone/>
              <a:defRPr/>
            </a:pPr>
            <a:r>
              <a:rPr lang="en-US" dirty="0"/>
              <a:t>So how do we make these into safe prime</a:t>
            </a:r>
          </a:p>
          <a:p>
            <a:pPr marL="0" indent="0">
              <a:lnSpc>
                <a:spcPct val="100000"/>
              </a:lnSpc>
              <a:spcBef>
                <a:spcPts val="0"/>
              </a:spcBef>
              <a:buClrTx/>
              <a:buSzTx/>
              <a:buNone/>
              <a:defRPr/>
            </a:pPr>
            <a:endParaRPr lang="en-US" dirty="0"/>
          </a:p>
          <a:p>
            <a:pPr marL="0" indent="0">
              <a:lnSpc>
                <a:spcPct val="100000"/>
              </a:lnSpc>
              <a:spcBef>
                <a:spcPts val="0"/>
              </a:spcBef>
              <a:buClrTx/>
              <a:buSzTx/>
              <a:buNone/>
              <a:defRPr/>
            </a:pPr>
            <a:r>
              <a:rPr lang="en-US" dirty="0" err="1"/>
              <a:t>Efficienty</a:t>
            </a:r>
            <a:r>
              <a:rPr lang="en-US" dirty="0"/>
              <a:t> tricks to make generation possible </a:t>
            </a:r>
          </a:p>
        </p:txBody>
      </p:sp>
    </p:spTree>
    <p:extLst>
      <p:ext uri="{BB962C8B-B14F-4D97-AF65-F5344CB8AC3E}">
        <p14:creationId xmlns:p14="http://schemas.microsoft.com/office/powerpoint/2010/main" val="813853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r" dirty="0"/>
              <a:t>q1 = 219186431519361672882122216610071</a:t>
            </a:r>
          </a:p>
          <a:p>
            <a:r>
              <a:rPr lang="fr" dirty="0"/>
              <a:t>q2 = 407060515678814535352512687990131 </a:t>
            </a:r>
          </a:p>
          <a:p>
            <a:r>
              <a:rPr lang="fr" dirty="0"/>
              <a:t>q3 = 2022777639450109152597870741858647 </a:t>
            </a:r>
          </a:p>
          <a:p>
            <a:r>
              <a:rPr lang="fr" dirty="0"/>
              <a:t>q4 = 5855408956302947546993836358011871</a:t>
            </a:r>
          </a:p>
          <a:p>
            <a:r>
              <a:rPr lang="fr" dirty="0"/>
              <a:t>q5 = 14159443476150764068185095193010523</a:t>
            </a:r>
          </a:p>
          <a:p>
            <a:r>
              <a:rPr lang="fr" dirty="0"/>
              <a:t>q6 = 14873364995956684945572578984254751</a:t>
            </a:r>
          </a:p>
          <a:p>
            <a:r>
              <a:rPr lang="fr" dirty="0"/>
              <a:t>q7 = 146385223907573688674845908950296751</a:t>
            </a:r>
          </a:p>
          <a:p>
            <a:r>
              <a:rPr lang="fr" dirty="0"/>
              <a:t>q8 = 1097028089754405172775021694133400351</a:t>
            </a:r>
          </a:p>
          <a:p>
            <a:r>
              <a:rPr lang="fr" dirty="0"/>
              <a:t>q9 = 1353476214632058330047104687567182251</a:t>
            </a:r>
            <a:endParaRPr lang="en-US" dirty="0"/>
          </a:p>
        </p:txBody>
      </p:sp>
    </p:spTree>
    <p:extLst>
      <p:ext uri="{BB962C8B-B14F-4D97-AF65-F5344CB8AC3E}">
        <p14:creationId xmlns:p14="http://schemas.microsoft.com/office/powerpoint/2010/main" val="2118508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9610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Analogously to our attacks on the parameter sets on finite field DH, we can create malicious ECDH parameter sets. The idea is to first construct a composite number q that is designed to be declared ‘probably prime’ by a target implementation of a probabilistic primality test but which is actually reasonably 23 smooth, then retroactively construct a curve of suitable order n = h · q. This can be done using the algorithm of </a:t>
            </a:r>
            <a:r>
              <a:rPr lang="en-GB" dirty="0" err="1"/>
              <a:t>Br¨oker</a:t>
            </a:r>
            <a:r>
              <a:rPr lang="en-GB" dirty="0"/>
              <a:t> and </a:t>
            </a:r>
            <a:r>
              <a:rPr lang="en-GB" dirty="0" err="1"/>
              <a:t>Stevenhagen</a:t>
            </a:r>
            <a:r>
              <a:rPr lang="en-GB" dirty="0"/>
              <a:t> [BS05]. Depending on the specific structure of n, a composite order will expose ECDH to attacks like Lim-Lee style small subgroup attacks as in [LL97], or may aid in solving the Elliptic Curve Discrete Logarithm Problem (ECDLP) in the order q subgroup. For this we would use the </a:t>
            </a:r>
            <a:r>
              <a:rPr lang="en-GB" dirty="0" err="1"/>
              <a:t>Pohlig</a:t>
            </a:r>
            <a:r>
              <a:rPr lang="en-GB" dirty="0"/>
              <a:t>-Hellman algorithm to solve ECDLP in time O(B1/2 ) where B is an upper bound on the largest prime factor of q. For example, we could produce a 256-bit q with 4 prime factors, and hope to use the algorithm of </a:t>
            </a:r>
            <a:r>
              <a:rPr lang="en-GB" dirty="0" err="1"/>
              <a:t>Br¨oker</a:t>
            </a:r>
            <a:r>
              <a:rPr lang="en-GB" dirty="0"/>
              <a:t> and </a:t>
            </a:r>
            <a:r>
              <a:rPr lang="en-GB" dirty="0" err="1"/>
              <a:t>Stevenhagen</a:t>
            </a:r>
            <a:r>
              <a:rPr lang="en-GB" dirty="0"/>
              <a:t> to find a suitable curve over a 256-bit prime p of order n = h · q possibly even with h = 1. During parameter validation, q would pass a single round of the Miller-Rabin test with probability 1/8. And the ECDLP could be solved with effort approximately 4 · 2 32 = 234 group operations.</a:t>
            </a:r>
            <a:endParaRPr lang="en-US" dirty="0"/>
          </a:p>
        </p:txBody>
      </p:sp>
    </p:spTree>
    <p:extLst>
      <p:ext uri="{BB962C8B-B14F-4D97-AF65-F5344CB8AC3E}">
        <p14:creationId xmlns:p14="http://schemas.microsoft.com/office/powerpoint/2010/main" val="230630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Analogously to our attacks on the parameter sets on finite field DH, we can create malicious ECDH parameter sets. The idea is to first construct a composite number q that is designed to be declared ‘probably prime’ by a target implementation of a probabilistic primality test but which is actually reasonably 23 smooth, then retroactively construct a curve of suitable order n = h · q. This can be done using the algorithm of </a:t>
            </a:r>
            <a:r>
              <a:rPr lang="en-GB" dirty="0" err="1"/>
              <a:t>Br¨oker</a:t>
            </a:r>
            <a:r>
              <a:rPr lang="en-GB" dirty="0"/>
              <a:t> and </a:t>
            </a:r>
            <a:r>
              <a:rPr lang="en-GB" dirty="0" err="1"/>
              <a:t>Stevenhagen</a:t>
            </a:r>
            <a:r>
              <a:rPr lang="en-GB" dirty="0"/>
              <a:t> [BS05]. Depending on the specific structure of n, a composite order will expose ECDH to attacks like Lim-Lee style small subgroup attacks as in [LL97], or may aid in solving the Elliptic Curve Discrete Logarithm Problem (ECDLP) in the order q subgroup. For this we would use the </a:t>
            </a:r>
            <a:r>
              <a:rPr lang="en-GB" dirty="0" err="1"/>
              <a:t>Pohlig</a:t>
            </a:r>
            <a:r>
              <a:rPr lang="en-GB" dirty="0"/>
              <a:t>-Hellman algorithm to solve ECDLP in time O(B1/2 ) where B is an upper bound on the largest prime factor of q. For example, we could produce a 256-bit q with 4 prime factors, and hope to use the algorithm of </a:t>
            </a:r>
            <a:r>
              <a:rPr lang="en-GB" dirty="0" err="1"/>
              <a:t>Br¨oker</a:t>
            </a:r>
            <a:r>
              <a:rPr lang="en-GB" dirty="0"/>
              <a:t> and </a:t>
            </a:r>
            <a:r>
              <a:rPr lang="en-GB" dirty="0" err="1"/>
              <a:t>Stevenhagen</a:t>
            </a:r>
            <a:r>
              <a:rPr lang="en-GB" dirty="0"/>
              <a:t> to find a suitable curve over a 256-bit prime p of order n = h · q possibly even with h = 1. During parameter validation, q would pass a single round of the Miller-Rabin test with probability 1/8. And the ECDLP could be solved with effort approximately 4 · 2 32 = 234 group operations.</a:t>
            </a:r>
            <a:endParaRPr lang="en-US" dirty="0"/>
          </a:p>
        </p:txBody>
      </p:sp>
    </p:spTree>
    <p:extLst>
      <p:ext uri="{BB962C8B-B14F-4D97-AF65-F5344CB8AC3E}">
        <p14:creationId xmlns:p14="http://schemas.microsoft.com/office/powerpoint/2010/main" val="15717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Motivation and background – </a:t>
            </a:r>
            <a:r>
              <a:rPr lang="en-GB" sz="1100" b="0" i="0" u="none" strike="noStrike" cap="none" dirty="0">
                <a:solidFill>
                  <a:srgbClr val="000000"/>
                </a:solidFill>
                <a:effectLst/>
                <a:latin typeface="Arial"/>
                <a:ea typeface="Arial"/>
                <a:cs typeface="Arial"/>
                <a:sym typeface="Arial"/>
              </a:rPr>
              <a:t>So we shall start off with a little motivation and background to set the scene for </a:t>
            </a:r>
            <a:r>
              <a:rPr lang="en-GB" sz="1100" b="0" i="0" u="none" strike="noStrike" cap="none">
                <a:solidFill>
                  <a:srgbClr val="000000"/>
                </a:solidFill>
                <a:effectLst/>
                <a:latin typeface="Arial"/>
                <a:ea typeface="Arial"/>
                <a:cs typeface="Arial"/>
                <a:sym typeface="Arial"/>
              </a:rPr>
              <a:t>parameter validation </a:t>
            </a:r>
            <a:r>
              <a:rPr lang="en-GB" sz="1100" b="0" i="0" u="none" strike="noStrike" cap="none" dirty="0">
                <a:solidFill>
                  <a:srgbClr val="000000"/>
                </a:solidFill>
                <a:effectLst/>
                <a:latin typeface="Arial"/>
                <a:ea typeface="Arial"/>
                <a:cs typeface="Arial"/>
                <a:sym typeface="Arial"/>
              </a:rPr>
              <a:t>within public key cryptography and Diffie Hellman key exchange. We can then talk a little about where this work fits in.</a:t>
            </a:r>
          </a:p>
          <a:p>
            <a:endParaRPr lang="en-US" dirty="0"/>
          </a:p>
        </p:txBody>
      </p:sp>
    </p:spTree>
    <p:extLst>
      <p:ext uri="{BB962C8B-B14F-4D97-AF65-F5344CB8AC3E}">
        <p14:creationId xmlns:p14="http://schemas.microsoft.com/office/powerpoint/2010/main" val="352757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Analogously to our attacks on the parameter sets on finite field DH, we can create malicious ECDH parameter sets. The idea is to first construct a composite number q that is designed to be declared ‘probably prime’ by a target implementation of a probabilistic primality test but which is actually reasonably 23 smooth, then retroactively construct a curve of suitable order n = h · q. This can be done using the algorithm of </a:t>
            </a:r>
            <a:r>
              <a:rPr lang="en-GB" dirty="0" err="1"/>
              <a:t>Br¨oker</a:t>
            </a:r>
            <a:r>
              <a:rPr lang="en-GB" dirty="0"/>
              <a:t> and </a:t>
            </a:r>
            <a:r>
              <a:rPr lang="en-GB" dirty="0" err="1"/>
              <a:t>Stevenhagen</a:t>
            </a:r>
            <a:r>
              <a:rPr lang="en-GB" dirty="0"/>
              <a:t> [BS05]. Depending on the specific structure of n, a composite order will expose ECDH to attacks like Lim-Lee style small subgroup attacks as in [LL97], or may aid in solving the Elliptic Curve Discrete Logarithm Problem (ECDLP) in the order q subgroup. For this we would use the </a:t>
            </a:r>
            <a:r>
              <a:rPr lang="en-GB" dirty="0" err="1"/>
              <a:t>Pohlig</a:t>
            </a:r>
            <a:r>
              <a:rPr lang="en-GB" dirty="0"/>
              <a:t>-Hellman algorithm to solve ECDLP in time O(B1/2 ) where B is an upper bound on the largest prime factor of q. For example, we could produce a 256-bit q with 4 prime factors, and hope to use the algorithm of </a:t>
            </a:r>
            <a:r>
              <a:rPr lang="en-GB" dirty="0" err="1"/>
              <a:t>Br¨oker</a:t>
            </a:r>
            <a:r>
              <a:rPr lang="en-GB" dirty="0"/>
              <a:t> and </a:t>
            </a:r>
            <a:r>
              <a:rPr lang="en-GB" dirty="0" err="1"/>
              <a:t>Stevenhagen</a:t>
            </a:r>
            <a:r>
              <a:rPr lang="en-GB" dirty="0"/>
              <a:t> to find a suitable curve over a 256-bit prime p of order n = h · q possibly even with h = 1. During parameter validation, q would pass a single round of the Miller-Rabin test with probability 1/8. And the ECDLP could be solved with effort approximately 4 · 2 32 = 234 group operations.</a:t>
            </a:r>
            <a:endParaRPr lang="en-US" dirty="0"/>
          </a:p>
        </p:txBody>
      </p:sp>
    </p:spTree>
    <p:extLst>
      <p:ext uri="{BB962C8B-B14F-4D97-AF65-F5344CB8AC3E}">
        <p14:creationId xmlns:p14="http://schemas.microsoft.com/office/powerpoint/2010/main" val="1345199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 For this we would use the </a:t>
            </a:r>
            <a:r>
              <a:rPr lang="en-GB" dirty="0" err="1"/>
              <a:t>Pohlig</a:t>
            </a:r>
            <a:r>
              <a:rPr lang="en-GB" dirty="0"/>
              <a:t>-Hellman algorithm to solve ECDLP in time O(B1/2 ) where B is an upper bound on the largest prime factor of q. For example, we could produce a 256-bit q with 4 prime factors, and hope to use the algorithm of </a:t>
            </a:r>
            <a:r>
              <a:rPr lang="en-GB" dirty="0" err="1"/>
              <a:t>Br¨oker</a:t>
            </a:r>
            <a:r>
              <a:rPr lang="en-GB" dirty="0"/>
              <a:t> and </a:t>
            </a:r>
            <a:r>
              <a:rPr lang="en-GB" dirty="0" err="1"/>
              <a:t>Stevenhagen</a:t>
            </a:r>
            <a:r>
              <a:rPr lang="en-GB" dirty="0"/>
              <a:t> to find a suitable curve over a 256-bit prime p of order n = h · q possibly even with h = 1. During parameter validation, q would pass a single round of the Miller-Rabin test with probability 1/8. And the ECDLP could be solved with effort approximately 4 · 2 32 = 234 group operations.</a:t>
            </a:r>
          </a:p>
          <a:p>
            <a:r>
              <a:rPr lang="en-GB" dirty="0"/>
              <a:t>The </a:t>
            </a:r>
            <a:r>
              <a:rPr lang="en-GB" dirty="0" err="1"/>
              <a:t>Pohlig</a:t>
            </a:r>
            <a:r>
              <a:rPr lang="en-GB" dirty="0"/>
              <a:t>-Hellman algorithm can be used to solve the ECDLP on this curve using about 4 · 2 33.5</a:t>
            </a:r>
            <a:endParaRPr lang="en-US" dirty="0"/>
          </a:p>
        </p:txBody>
      </p:sp>
    </p:spTree>
    <p:extLst>
      <p:ext uri="{BB962C8B-B14F-4D97-AF65-F5344CB8AC3E}">
        <p14:creationId xmlns:p14="http://schemas.microsoft.com/office/powerpoint/2010/main" val="2333255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The best countermeasure to malicious DH and ECDH parameter sets is for protocols and systems to use only widely vetted sets of parameters, and to eliminate any options for using bespoke parameters.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100"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dirty="0"/>
              <a:t>We see this being done much more commonly in the ECDH setting, with standardised curves in which generation is fully explained and has demonstrably little opportunity for manipulation.</a:t>
            </a:r>
          </a:p>
          <a:p>
            <a:endParaRPr lang="en-US" dirty="0"/>
          </a:p>
        </p:txBody>
      </p:sp>
    </p:spTree>
    <p:extLst>
      <p:ext uri="{BB962C8B-B14F-4D97-AF65-F5344CB8AC3E}">
        <p14:creationId xmlns:p14="http://schemas.microsoft.com/office/powerpoint/2010/main" val="2424062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dd7654630_0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dd7654630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15100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dirty="0"/>
              <a:t>We consider the problem of constructing Diffie-Hellman parameters which pass standard approaches to parameter validation but for which the Discrete Logarithm Problem (DLP) is relatively easy to solve.</a:t>
            </a:r>
            <a:endParaRPr lang="en-US" dirty="0"/>
          </a:p>
          <a:p>
            <a:endParaRPr lang="en-US" dirty="0"/>
          </a:p>
          <a:p>
            <a:r>
              <a:rPr lang="en-GB" dirty="0"/>
              <a:t>There are several families of discrete log algorithms, each of which apply to special types of groups and parameter choices. Implementations must take care to avoid choices vulnerable to any particular algorithm. </a:t>
            </a:r>
            <a:endParaRPr lang="en-US" dirty="0"/>
          </a:p>
        </p:txBody>
      </p:sp>
    </p:spTree>
    <p:extLst>
      <p:ext uri="{BB962C8B-B14F-4D97-AF65-F5344CB8AC3E}">
        <p14:creationId xmlns:p14="http://schemas.microsoft.com/office/powerpoint/2010/main" val="405747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Examples from paper and prime and </a:t>
            </a:r>
            <a:r>
              <a:rPr lang="en-US" dirty="0" err="1"/>
              <a:t>pred</a:t>
            </a:r>
            <a:r>
              <a:rPr lang="en-US" dirty="0"/>
              <a:t>, but how this doesn’t work in safe prime scenario.</a:t>
            </a:r>
          </a:p>
        </p:txBody>
      </p:sp>
    </p:spTree>
    <p:extLst>
      <p:ext uri="{BB962C8B-B14F-4D97-AF65-F5344CB8AC3E}">
        <p14:creationId xmlns:p14="http://schemas.microsoft.com/office/powerpoint/2010/main" val="238993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dirty="0"/>
              <a:t>“Safe” primes. In order to maximize the size of the subgroup used for Diffie-Hellman, one can choose a p such that p = 2q+1 for some prime q. Such a p is called a “safe” prime, and q is a Sophie Germain prime. For sufficiently large safe primes, the best attack will be solving the discrete log using the number field sieve. Many standards explicitly specify the use of safe primes for Diffie-Hellman in practice. The Oakley protocol [59] specified five “well-known” groups for Diffie-Hellman in 1998. These included three safe primes of size 768, 1024, and 153bits, and was later expanded to include six more groups in 2003 [51]. The Oakley groups have been built into numerous other standards, including IKE [43] and SSH [71]</a:t>
            </a:r>
          </a:p>
          <a:p>
            <a:r>
              <a:rPr lang="en-GB" dirty="0"/>
              <a:t>So we need to generate composite order groups that still fit the safe prime setting.</a:t>
            </a:r>
          </a:p>
          <a:p>
            <a:r>
              <a:rPr lang="en-GB" dirty="0"/>
              <a:t>Since we base these on composite numbers, we need to pass validation of parameters by primality tests.</a:t>
            </a:r>
          </a:p>
          <a:p>
            <a:r>
              <a:rPr lang="en-GB" dirty="0" err="1"/>
              <a:t>Openssl</a:t>
            </a:r>
            <a:r>
              <a:rPr lang="en-GB" dirty="0"/>
              <a:t> as a case study throughout.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p:txBody>
      </p:sp>
    </p:spTree>
    <p:extLst>
      <p:ext uri="{BB962C8B-B14F-4D97-AF65-F5344CB8AC3E}">
        <p14:creationId xmlns:p14="http://schemas.microsoft.com/office/powerpoint/2010/main" val="27688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Introduce </a:t>
            </a:r>
            <a:r>
              <a:rPr lang="en-US" dirty="0" err="1"/>
              <a:t>carmichael</a:t>
            </a:r>
            <a:r>
              <a:rPr lang="en-US" dirty="0"/>
              <a:t> numbers through a primitive </a:t>
            </a:r>
            <a:r>
              <a:rPr lang="en-US" dirty="0" err="1"/>
              <a:t>primality</a:t>
            </a:r>
            <a:r>
              <a:rPr lang="en-US" dirty="0"/>
              <a:t> test </a:t>
            </a:r>
            <a:r>
              <a:rPr lang="mr-IN" dirty="0"/>
              <a:t>–</a:t>
            </a:r>
            <a:r>
              <a:rPr lang="en-US" dirty="0"/>
              <a:t> the </a:t>
            </a:r>
            <a:r>
              <a:rPr lang="en-US" dirty="0" err="1"/>
              <a:t>fermat</a:t>
            </a:r>
            <a:r>
              <a:rPr lang="en-US" dirty="0"/>
              <a:t> test.</a:t>
            </a:r>
          </a:p>
          <a:p>
            <a:r>
              <a:rPr lang="en-US" dirty="0"/>
              <a:t>Then we can</a:t>
            </a:r>
            <a:r>
              <a:rPr lang="en-US" baseline="0" dirty="0"/>
              <a:t> introduce MR test that beats Carmichael numbers</a:t>
            </a:r>
          </a:p>
          <a:p>
            <a:r>
              <a:rPr lang="en-US" baseline="0" dirty="0"/>
              <a:t>Then we can talk about how we </a:t>
            </a:r>
            <a:r>
              <a:rPr lang="en-US" baseline="0" dirty="0" err="1"/>
              <a:t>maximise</a:t>
            </a:r>
            <a:r>
              <a:rPr lang="en-US" baseline="0" dirty="0"/>
              <a:t> these </a:t>
            </a:r>
            <a:r>
              <a:rPr lang="en-US" baseline="0" dirty="0" err="1"/>
              <a:t>nonwitnesses</a:t>
            </a:r>
            <a:r>
              <a:rPr lang="en-US" baseline="0" dirty="0"/>
              <a:t> etc.</a:t>
            </a:r>
            <a:r>
              <a:rPr lang="mr-IN" baseline="0" dirty="0"/>
              <a:t>–</a:t>
            </a:r>
            <a:r>
              <a:rPr lang="en-US" baseline="0" dirty="0"/>
              <a:t> or do we save that for contributions?</a:t>
            </a:r>
            <a:endParaRPr lang="en-US" dirty="0"/>
          </a:p>
        </p:txBody>
      </p:sp>
    </p:spTree>
    <p:extLst>
      <p:ext uri="{BB962C8B-B14F-4D97-AF65-F5344CB8AC3E}">
        <p14:creationId xmlns:p14="http://schemas.microsoft.com/office/powerpoint/2010/main" val="119335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652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464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Introduce </a:t>
            </a:r>
            <a:r>
              <a:rPr lang="en-US" dirty="0" err="1"/>
              <a:t>carmichael</a:t>
            </a:r>
            <a:r>
              <a:rPr lang="en-US" dirty="0"/>
              <a:t> numbers through a primitive </a:t>
            </a:r>
            <a:r>
              <a:rPr lang="en-US" dirty="0" err="1"/>
              <a:t>primality</a:t>
            </a:r>
            <a:r>
              <a:rPr lang="en-US" dirty="0"/>
              <a:t> test </a:t>
            </a:r>
            <a:r>
              <a:rPr lang="mr-IN" dirty="0"/>
              <a:t>–</a:t>
            </a:r>
            <a:r>
              <a:rPr lang="en-US" dirty="0"/>
              <a:t> the </a:t>
            </a:r>
            <a:r>
              <a:rPr lang="en-US" dirty="0" err="1"/>
              <a:t>fermat</a:t>
            </a:r>
            <a:r>
              <a:rPr lang="en-US" dirty="0"/>
              <a:t> test.</a:t>
            </a:r>
          </a:p>
          <a:p>
            <a:r>
              <a:rPr lang="en-US" dirty="0"/>
              <a:t>Then we can</a:t>
            </a:r>
            <a:r>
              <a:rPr lang="en-US" baseline="0" dirty="0"/>
              <a:t> introduce MR test that beats Carmichael numbers</a:t>
            </a:r>
          </a:p>
          <a:p>
            <a:r>
              <a:rPr lang="en-US" baseline="0" dirty="0"/>
              <a:t>Then we can talk about how we </a:t>
            </a:r>
            <a:r>
              <a:rPr lang="en-US" baseline="0" dirty="0" err="1"/>
              <a:t>maximise</a:t>
            </a:r>
            <a:r>
              <a:rPr lang="en-US" baseline="0" dirty="0"/>
              <a:t> these </a:t>
            </a:r>
            <a:r>
              <a:rPr lang="en-US" baseline="0" dirty="0" err="1"/>
              <a:t>nonwitnesses</a:t>
            </a:r>
            <a:r>
              <a:rPr lang="en-US" baseline="0" dirty="0"/>
              <a:t> etc.</a:t>
            </a:r>
            <a:r>
              <a:rPr lang="mr-IN" baseline="0" dirty="0"/>
              <a:t>–</a:t>
            </a:r>
            <a:r>
              <a:rPr lang="en-US" baseline="0" dirty="0"/>
              <a:t> or do we save that for contributions?</a:t>
            </a:r>
            <a:endParaRPr lang="en-US" dirty="0"/>
          </a:p>
        </p:txBody>
      </p:sp>
    </p:spTree>
    <p:extLst>
      <p:ext uri="{BB962C8B-B14F-4D97-AF65-F5344CB8AC3E}">
        <p14:creationId xmlns:p14="http://schemas.microsoft.com/office/powerpoint/2010/main" val="143226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1122363"/>
            <a:ext cx="6858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750"/>
              </a:spcBef>
              <a:spcAft>
                <a:spcPts val="0"/>
              </a:spcAft>
              <a:buClr>
                <a:schemeClr val="dk1"/>
              </a:buClr>
              <a:buSzPts val="28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SzPts val="24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SzPts val="200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8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76" name="Google Shape;76;p12"/>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19" name="Google Shape;19;p3"/>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25" name="Google Shape;25;p4"/>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75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1pPr>
            <a:lvl2pPr marL="685800" marR="0" lvl="1" indent="-171450" algn="l" rtl="0">
              <a:lnSpc>
                <a:spcPct val="90000"/>
              </a:lnSpc>
              <a:spcBef>
                <a:spcPts val="375"/>
              </a:spcBef>
              <a:spcAft>
                <a:spcPts val="0"/>
              </a:spcAft>
              <a:buClr>
                <a:srgbClr val="888888"/>
              </a:buClr>
              <a:buSzPts val="24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20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8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38" name="Google Shape;38;p6"/>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342900" marR="0" lvl="0" indent="-171450" algn="l" rtl="0">
              <a:lnSpc>
                <a:spcPct val="90000"/>
              </a:lnSpc>
              <a:spcBef>
                <a:spcPts val="750"/>
              </a:spcBef>
              <a:spcAft>
                <a:spcPts val="0"/>
              </a:spcAft>
              <a:buClr>
                <a:schemeClr val="dk1"/>
              </a:buClr>
              <a:buSzPts val="28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342900" marR="0" lvl="0" indent="-171450" algn="l" rtl="0">
              <a:lnSpc>
                <a:spcPct val="90000"/>
              </a:lnSpc>
              <a:spcBef>
                <a:spcPts val="750"/>
              </a:spcBef>
              <a:spcAft>
                <a:spcPts val="0"/>
              </a:spcAft>
              <a:buClr>
                <a:schemeClr val="dk1"/>
              </a:buClr>
              <a:buSzPts val="28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342900" marR="0" lvl="0" indent="-323850" algn="l" rtl="0">
              <a:lnSpc>
                <a:spcPct val="90000"/>
              </a:lnSpc>
              <a:spcBef>
                <a:spcPts val="75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lnSpc>
                <a:spcPct val="90000"/>
              </a:lnSpc>
              <a:spcBef>
                <a:spcPts val="375"/>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75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350"/>
            </a:lvl2pPr>
            <a:lvl3pPr lvl="2" indent="0">
              <a:spcBef>
                <a:spcPts val="0"/>
              </a:spcBef>
              <a:spcAft>
                <a:spcPts val="0"/>
              </a:spcAft>
              <a:buSzPts val="1400"/>
              <a:buNone/>
              <a:defRPr sz="1350"/>
            </a:lvl3pPr>
            <a:lvl4pPr lvl="3" indent="0">
              <a:spcBef>
                <a:spcPts val="0"/>
              </a:spcBef>
              <a:spcAft>
                <a:spcPts val="0"/>
              </a:spcAft>
              <a:buSzPts val="1400"/>
              <a:buNone/>
              <a:defRPr sz="1350"/>
            </a:lvl4pPr>
            <a:lvl5pPr lvl="4" indent="0">
              <a:spcBef>
                <a:spcPts val="0"/>
              </a:spcBef>
              <a:spcAft>
                <a:spcPts val="0"/>
              </a:spcAft>
              <a:buSzPts val="1400"/>
              <a:buNone/>
              <a:defRPr sz="1350"/>
            </a:lvl5pPr>
            <a:lvl6pPr lvl="5" indent="0">
              <a:spcBef>
                <a:spcPts val="0"/>
              </a:spcBef>
              <a:spcAft>
                <a:spcPts val="0"/>
              </a:spcAft>
              <a:buSzPts val="1400"/>
              <a:buNone/>
              <a:defRPr sz="1350"/>
            </a:lvl6pPr>
            <a:lvl7pPr lvl="6" indent="0">
              <a:spcBef>
                <a:spcPts val="0"/>
              </a:spcBef>
              <a:spcAft>
                <a:spcPts val="0"/>
              </a:spcAft>
              <a:buSzPts val="1400"/>
              <a:buNone/>
              <a:defRPr sz="1350"/>
            </a:lvl7pPr>
            <a:lvl8pPr lvl="7" indent="0">
              <a:spcBef>
                <a:spcPts val="0"/>
              </a:spcBef>
              <a:spcAft>
                <a:spcPts val="0"/>
              </a:spcAft>
              <a:buSzPts val="1400"/>
              <a:buNone/>
              <a:defRPr sz="1350"/>
            </a:lvl8pPr>
            <a:lvl9pPr lvl="8" indent="0">
              <a:spcBef>
                <a:spcPts val="0"/>
              </a:spcBef>
              <a:spcAft>
                <a:spcPts val="0"/>
              </a:spcAft>
              <a:buSzPts val="1400"/>
              <a:buNone/>
              <a:defRPr sz="1350"/>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75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4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75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400"/>
              <a:buFont typeface="Arial"/>
              <a:buNone/>
              <a:defRPr sz="105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8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jp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19.png"/><Relationship Id="rId4" Type="http://schemas.openxmlformats.org/officeDocument/2006/relationships/image" Target="../media/image25.png"/><Relationship Id="rId9" Type="http://schemas.openxmlformats.org/officeDocument/2006/relationships/image" Target="../media/image26.tif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8.tiff"/><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tiff"/><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3.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51.tiff"/><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143000" y="534405"/>
            <a:ext cx="6858000" cy="1790775"/>
          </a:xfrm>
          <a:prstGeom prst="rect">
            <a:avLst/>
          </a:prstGeom>
          <a:noFill/>
          <a:ln>
            <a:noFill/>
          </a:ln>
        </p:spPr>
        <p:txBody>
          <a:bodyPr spcFirstLastPara="1" wrap="square" lIns="68569" tIns="34275" rIns="68569" bIns="34275" anchor="b" anchorCtr="0">
            <a:noAutofit/>
          </a:bodyPr>
          <a:lstStyle/>
          <a:p>
            <a:pPr lvl="0"/>
            <a:r>
              <a:rPr lang="en-US" dirty="0">
                <a:latin typeface="Verdana" charset="0"/>
                <a:ea typeface="Verdana" charset="0"/>
                <a:cs typeface="Verdana" charset="0"/>
                <a:sym typeface="Lato"/>
              </a:rPr>
              <a:t>Safety in Numbers</a:t>
            </a:r>
            <a:endParaRPr dirty="0">
              <a:latin typeface="Verdana" charset="0"/>
              <a:ea typeface="Verdana" charset="0"/>
              <a:cs typeface="Verdana" charset="0"/>
              <a:sym typeface="Lato"/>
            </a:endParaRPr>
          </a:p>
        </p:txBody>
      </p:sp>
      <p:sp>
        <p:nvSpPr>
          <p:cNvPr id="85" name="Google Shape;85;p13"/>
          <p:cNvSpPr txBox="1">
            <a:spLocks noGrp="1"/>
          </p:cNvSpPr>
          <p:nvPr>
            <p:ph type="subTitle" idx="1"/>
          </p:nvPr>
        </p:nvSpPr>
        <p:spPr>
          <a:xfrm>
            <a:off x="633554" y="2361358"/>
            <a:ext cx="7876891" cy="2513363"/>
          </a:xfrm>
          <a:prstGeom prst="rect">
            <a:avLst/>
          </a:prstGeom>
          <a:noFill/>
          <a:ln>
            <a:noFill/>
          </a:ln>
        </p:spPr>
        <p:txBody>
          <a:bodyPr spcFirstLastPara="1" wrap="square" lIns="68569" tIns="34275" rIns="68569" bIns="34275" anchor="t" anchorCtr="0">
            <a:noAutofit/>
          </a:bodyPr>
          <a:lstStyle/>
          <a:p>
            <a:pPr lvl="0">
              <a:buSzPts val="1100"/>
            </a:pPr>
            <a:r>
              <a:rPr lang="en-US" sz="2400" dirty="0"/>
              <a:t>﻿On the Need for Robust </a:t>
            </a:r>
            <a:r>
              <a:rPr lang="en-US" sz="2400" dirty="0" err="1"/>
              <a:t>Diffie</a:t>
            </a:r>
            <a:r>
              <a:rPr lang="en-US" sz="2400" dirty="0"/>
              <a:t>-Hellman Parameter Validation</a:t>
            </a:r>
          </a:p>
          <a:p>
            <a:pPr lvl="0">
              <a:buSzPts val="1100"/>
            </a:pPr>
            <a:endParaRPr dirty="0">
              <a:solidFill>
                <a:schemeClr val="bg1">
                  <a:lumMod val="50000"/>
                </a:schemeClr>
              </a:solidFill>
            </a:endParaRPr>
          </a:p>
          <a:p>
            <a:pPr lvl="0">
              <a:buSzPts val="1100"/>
            </a:pPr>
            <a:r>
              <a:rPr lang="en-US" sz="2400" dirty="0">
                <a:solidFill>
                  <a:schemeClr val="bg1">
                    <a:lumMod val="50000"/>
                  </a:schemeClr>
                </a:solidFill>
              </a:rPr>
              <a:t>Steven Galbraith</a:t>
            </a:r>
            <a:r>
              <a:rPr lang="en-US" sz="2400" b="1" baseline="30000" dirty="0">
                <a:solidFill>
                  <a:schemeClr val="bg1">
                    <a:lumMod val="50000"/>
                  </a:schemeClr>
                </a:solidFill>
              </a:rPr>
              <a:t>1</a:t>
            </a:r>
            <a:r>
              <a:rPr lang="en-US" sz="2400" dirty="0">
                <a:solidFill>
                  <a:schemeClr val="bg1">
                    <a:lumMod val="50000"/>
                  </a:schemeClr>
                </a:solidFill>
              </a:rPr>
              <a:t>, </a:t>
            </a:r>
            <a:r>
              <a:rPr lang="en-US" sz="2400" b="1" dirty="0">
                <a:solidFill>
                  <a:schemeClr val="bg1">
                    <a:lumMod val="50000"/>
                  </a:schemeClr>
                </a:solidFill>
              </a:rPr>
              <a:t>Jake Massimo</a:t>
            </a:r>
            <a:r>
              <a:rPr lang="en-US" sz="2400" baseline="30000" dirty="0">
                <a:solidFill>
                  <a:schemeClr val="bg1">
                    <a:lumMod val="50000"/>
                  </a:schemeClr>
                </a:solidFill>
              </a:rPr>
              <a:t>2</a:t>
            </a:r>
            <a:r>
              <a:rPr lang="en-US" sz="2400" b="1" dirty="0">
                <a:solidFill>
                  <a:schemeClr val="bg1">
                    <a:lumMod val="50000"/>
                  </a:schemeClr>
                </a:solidFill>
              </a:rPr>
              <a:t> </a:t>
            </a:r>
            <a:r>
              <a:rPr lang="en-US" sz="2400" dirty="0">
                <a:solidFill>
                  <a:schemeClr val="bg1">
                    <a:lumMod val="50000"/>
                  </a:schemeClr>
                </a:solidFill>
              </a:rPr>
              <a:t>and</a:t>
            </a:r>
            <a:r>
              <a:rPr lang="en-US" sz="2400" b="1" dirty="0">
                <a:solidFill>
                  <a:schemeClr val="bg1">
                    <a:lumMod val="50000"/>
                  </a:schemeClr>
                </a:solidFill>
              </a:rPr>
              <a:t> </a:t>
            </a:r>
            <a:r>
              <a:rPr lang="en-US" sz="2400" dirty="0">
                <a:solidFill>
                  <a:schemeClr val="bg1">
                    <a:lumMod val="50000"/>
                  </a:schemeClr>
                </a:solidFill>
              </a:rPr>
              <a:t>Kenneth G. Paterson</a:t>
            </a:r>
            <a:r>
              <a:rPr lang="en-US" sz="2400" baseline="30000" dirty="0">
                <a:solidFill>
                  <a:schemeClr val="bg1">
                    <a:lumMod val="50000"/>
                  </a:schemeClr>
                </a:solidFill>
              </a:rPr>
              <a:t>2</a:t>
            </a:r>
          </a:p>
          <a:p>
            <a:pPr lvl="0">
              <a:buSzPts val="1100"/>
            </a:pPr>
            <a:endParaRPr lang="en-US" sz="2000" baseline="30000" dirty="0">
              <a:solidFill>
                <a:schemeClr val="bg1">
                  <a:lumMod val="50000"/>
                </a:schemeClr>
              </a:solidFill>
            </a:endParaRPr>
          </a:p>
          <a:p>
            <a:pPr>
              <a:buSzPts val="1100"/>
            </a:pPr>
            <a:r>
              <a:rPr lang="en-US" sz="2000" baseline="30000" dirty="0">
                <a:solidFill>
                  <a:schemeClr val="bg1">
                    <a:lumMod val="50000"/>
                  </a:schemeClr>
                </a:solidFill>
              </a:rPr>
              <a:t>1</a:t>
            </a:r>
            <a:r>
              <a:rPr lang="en-US" sz="2000" dirty="0">
                <a:solidFill>
                  <a:schemeClr val="bg1">
                    <a:lumMod val="50000"/>
                  </a:schemeClr>
                </a:solidFill>
              </a:rPr>
              <a:t>﻿University of Auckland, New Zealand</a:t>
            </a:r>
          </a:p>
          <a:p>
            <a:pPr>
              <a:buSzPts val="1100"/>
            </a:pPr>
            <a:r>
              <a:rPr lang="en-US" sz="2000" baseline="30000" dirty="0">
                <a:solidFill>
                  <a:schemeClr val="bg1">
                    <a:lumMod val="50000"/>
                  </a:schemeClr>
                </a:solidFill>
              </a:rPr>
              <a:t>2</a:t>
            </a:r>
            <a:r>
              <a:rPr lang="en-US" sz="2000" dirty="0">
                <a:solidFill>
                  <a:schemeClr val="bg1">
                    <a:lumMod val="50000"/>
                  </a:schemeClr>
                </a:solidFill>
              </a:rPr>
              <a:t>Royal Holloway, University of London, England</a:t>
            </a:r>
          </a:p>
          <a:p>
            <a:pPr lvl="0">
              <a:buSzPts val="1100"/>
            </a:pPr>
            <a:endParaRPr lang="en-US" sz="2000" dirty="0">
              <a:solidFill>
                <a:schemeClr val="tx1"/>
              </a:solidFill>
            </a:endParaRPr>
          </a:p>
          <a:p>
            <a:pPr lvl="0">
              <a:buSzPts val="1100"/>
            </a:pPr>
            <a:r>
              <a:rPr lang="en-US" sz="2000" dirty="0"/>
              <a:t>PKC</a:t>
            </a:r>
          </a:p>
          <a:p>
            <a:pPr lvl="0">
              <a:buSzPts val="1100"/>
            </a:pPr>
            <a:r>
              <a:rPr lang="en-US" sz="2000" dirty="0"/>
              <a:t> April 17</a:t>
            </a:r>
            <a:r>
              <a:rPr lang="en-US" sz="2000" baseline="30000" dirty="0"/>
              <a:t>th</a:t>
            </a:r>
            <a:r>
              <a:rPr lang="en-US" sz="2000" dirty="0"/>
              <a:t> 2019</a:t>
            </a:r>
            <a:endParaRPr sz="2000" dirty="0">
              <a:solidFill>
                <a:schemeClr val="tx1"/>
              </a:solidFill>
            </a:endParaRPr>
          </a:p>
          <a:p>
            <a:endParaRPr dirty="0"/>
          </a:p>
        </p:txBody>
      </p:sp>
      <p:sp>
        <p:nvSpPr>
          <p:cNvPr id="87" name="Google Shape;87;p13"/>
          <p:cNvSpPr txBox="1">
            <a:spLocks noGrp="1"/>
          </p:cNvSpPr>
          <p:nvPr>
            <p:ph type="sldNum" idx="12"/>
          </p:nvPr>
        </p:nvSpPr>
        <p:spPr>
          <a:xfrm>
            <a:off x="6595270" y="6584175"/>
            <a:ext cx="2057400" cy="273825"/>
          </a:xfrm>
          <a:prstGeom prst="rect">
            <a:avLst/>
          </a:prstGeom>
        </p:spPr>
        <p:txBody>
          <a:bodyPr spcFirstLastPara="1" wrap="square" lIns="68569" tIns="34275" rIns="68569" bIns="34275" anchor="ctr" anchorCtr="0">
            <a:noAutofit/>
          </a:bodyPr>
          <a:lstStyle/>
          <a:p>
            <a:fld id="{00000000-1234-1234-1234-123412341234}" type="slidenum">
              <a:rPr lang="en-US"/>
              <a:pPr/>
              <a:t>1</a:t>
            </a:fld>
            <a:endParaRPr/>
          </a:p>
        </p:txBody>
      </p:sp>
      <p:pic>
        <p:nvPicPr>
          <p:cNvPr id="8" name="Google Shape;86;p13" descr="logo4.png"/>
          <p:cNvPicPr preferRelativeResize="0"/>
          <p:nvPr/>
        </p:nvPicPr>
        <p:blipFill>
          <a:blip r:embed="rId3">
            <a:alphaModFix/>
          </a:blip>
          <a:stretch>
            <a:fillRect/>
          </a:stretch>
        </p:blipFill>
        <p:spPr>
          <a:xfrm>
            <a:off x="8148571" y="5509875"/>
            <a:ext cx="960431" cy="1074299"/>
          </a:xfrm>
          <a:prstGeom prst="rect">
            <a:avLst/>
          </a:prstGeom>
          <a:noFill/>
          <a:ln>
            <a:noFill/>
          </a:ln>
        </p:spPr>
      </p:pic>
      <p:pic>
        <p:nvPicPr>
          <p:cNvPr id="1026" name="Picture 2" descr="mage result for university of auckland logo"/>
          <p:cNvPicPr>
            <a:picLocks noChangeAspect="1" noChangeArrowheads="1"/>
          </p:cNvPicPr>
          <p:nvPr/>
        </p:nvPicPr>
        <p:blipFill rotWithShape="1">
          <a:blip r:embed="rId4">
            <a:extLst>
              <a:ext uri="{28A0092B-C50C-407E-A947-70E740481C1C}">
                <a14:useLocalDpi xmlns:a14="http://schemas.microsoft.com/office/drawing/2010/main" val="0"/>
              </a:ext>
            </a:extLst>
          </a:blip>
          <a:srcRect l="10772" t="12516" r="10950" b="11288"/>
          <a:stretch/>
        </p:blipFill>
        <p:spPr bwMode="auto">
          <a:xfrm>
            <a:off x="8127367" y="4554814"/>
            <a:ext cx="981635" cy="9188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21252" y="1409976"/>
                <a:ext cx="7886700" cy="755694"/>
              </a:xfrm>
            </p:spPr>
            <p:txBody>
              <a:bodyPr/>
              <a:lstStyle/>
              <a:p>
                <a:pPr indent="-342900">
                  <a:lnSpc>
                    <a:spcPct val="100000"/>
                  </a:lnSpc>
                  <a:spcBef>
                    <a:spcPts val="0"/>
                  </a:spcBef>
                  <a:buClrTx/>
                  <a:buSzTx/>
                  <a:defRPr/>
                </a:pPr>
                <a:r>
                  <a:rPr lang="en-GB" sz="2400" dirty="0"/>
                  <a:t>No, </a:t>
                </a:r>
                <a14:m>
                  <m:oMath xmlns:m="http://schemas.openxmlformats.org/officeDocument/2006/math">
                    <m:r>
                      <a:rPr lang="en-GB" sz="2400" b="0" i="1" smtClean="0">
                        <a:latin typeface="Cambria Math" charset="0"/>
                      </a:rPr>
                      <m:t>561=3 × 11 × 17</m:t>
                    </m:r>
                    <m:r>
                      <a:rPr lang="en-US" sz="2400" b="0" i="1" smtClean="0">
                        <a:latin typeface="Cambria Math" charset="0"/>
                      </a:rPr>
                      <m:t> </m:t>
                    </m:r>
                  </m:oMath>
                </a14:m>
                <a:r>
                  <a:rPr lang="en-US" sz="2400" dirty="0"/>
                  <a:t>is </a:t>
                </a:r>
                <a:r>
                  <a:rPr lang="en-US" sz="2400" b="1" dirty="0"/>
                  <a:t>composite</a:t>
                </a:r>
                <a:r>
                  <a:rPr lang="en-US" sz="2400" dirty="0"/>
                  <a:t>!</a:t>
                </a:r>
              </a:p>
              <a:p>
                <a:pPr indent="-342900">
                  <a:lnSpc>
                    <a:spcPct val="100000"/>
                  </a:lnSpc>
                  <a:spcBef>
                    <a:spcPts val="0"/>
                  </a:spcBef>
                  <a:buClrTx/>
                  <a:buSzTx/>
                  <a:defRPr/>
                </a:pPr>
                <a:r>
                  <a:rPr lang="en-US" sz="2400" dirty="0"/>
                  <a:t>Part of a group of numbers we call </a:t>
                </a:r>
                <a:r>
                  <a:rPr lang="en-US" sz="2400" b="1" dirty="0"/>
                  <a:t>Carmichael numbers</a:t>
                </a:r>
                <a:r>
                  <a:rPr lang="en-US" sz="24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21252" y="1409976"/>
                <a:ext cx="7886700" cy="755694"/>
              </a:xfrm>
              <a:blipFill>
                <a:blip r:embed="rId3"/>
                <a:stretch>
                  <a:fillRect l="-965" b="-3114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uk-UA" smtClean="0"/>
              <a:pPr/>
              <a:t>10</a:t>
            </a:fld>
            <a:endParaRPr lang="uk-UA"/>
          </a:p>
        </p:txBody>
      </p:sp>
      <p:sp>
        <p:nvSpPr>
          <p:cNvPr id="5" name="Title 1"/>
          <p:cNvSpPr>
            <a:spLocks noGrp="1"/>
          </p:cNvSpPr>
          <p:nvPr>
            <p:ph type="title"/>
          </p:nvPr>
        </p:nvSpPr>
        <p:spPr>
          <a:xfrm>
            <a:off x="199335" y="73507"/>
            <a:ext cx="7886700" cy="994172"/>
          </a:xfrm>
        </p:spPr>
        <p:txBody>
          <a:bodyPr/>
          <a:lstStyle/>
          <a:p>
            <a:r>
              <a:rPr lang="en-US" sz="3600" dirty="0"/>
              <a:t>Carmichael Numbers</a:t>
            </a:r>
          </a:p>
        </p:txBody>
      </p:sp>
      <p:grpSp>
        <p:nvGrpSpPr>
          <p:cNvPr id="11" name="Group 10"/>
          <p:cNvGrpSpPr/>
          <p:nvPr/>
        </p:nvGrpSpPr>
        <p:grpSpPr>
          <a:xfrm>
            <a:off x="92505" y="2578276"/>
            <a:ext cx="6196359" cy="2720763"/>
            <a:chOff x="1253067" y="3144470"/>
            <a:chExt cx="10100733" cy="2427815"/>
          </a:xfrm>
        </p:grpSpPr>
        <p:sp>
          <p:nvSpPr>
            <p:cNvPr id="7" name="Frame 6"/>
            <p:cNvSpPr/>
            <p:nvPr/>
          </p:nvSpPr>
          <p:spPr>
            <a:xfrm>
              <a:off x="1253067" y="3144470"/>
              <a:ext cx="10100733" cy="2427815"/>
            </a:xfrm>
            <a:prstGeom prst="frame">
              <a:avLst>
                <a:gd name="adj1" fmla="val 384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chemeClr val="tx1"/>
                </a:solidFill>
              </a:endParaRPr>
            </a:p>
          </p:txBody>
        </p:sp>
        <p:sp>
          <p:nvSpPr>
            <p:cNvPr id="8" name="Text Placeholder 2"/>
            <p:cNvSpPr txBox="1">
              <a:spLocks/>
            </p:cNvSpPr>
            <p:nvPr/>
          </p:nvSpPr>
          <p:spPr>
            <a:xfrm>
              <a:off x="1553631" y="3281523"/>
              <a:ext cx="9499601" cy="675746"/>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pPr>
              <a:r>
                <a:rPr lang="en-US" sz="2400" b="1" dirty="0" err="1"/>
                <a:t>Korselt’s</a:t>
              </a:r>
              <a:r>
                <a:rPr lang="en-US" sz="2400" b="1" dirty="0"/>
                <a:t> Criterion </a:t>
              </a:r>
              <a:r>
                <a:rPr lang="en-GB" sz="2400" dirty="0">
                  <a:latin typeface="Calibri" charset="0"/>
                  <a:ea typeface="Calibri" charset="0"/>
                  <a:cs typeface="Calibri" charset="0"/>
                </a:rPr>
                <a:t>(</a:t>
              </a:r>
              <a:r>
                <a:rPr lang="en-GB" sz="2400" dirty="0" err="1">
                  <a:latin typeface="Calibri" charset="0"/>
                  <a:ea typeface="Calibri" charset="0"/>
                  <a:cs typeface="Calibri" charset="0"/>
                </a:rPr>
                <a:t>Korselt</a:t>
              </a:r>
              <a:r>
                <a:rPr lang="en-GB" sz="2400" dirty="0">
                  <a:latin typeface="Calibri" charset="0"/>
                  <a:ea typeface="Calibri" charset="0"/>
                  <a:cs typeface="Calibri" charset="0"/>
                </a:rPr>
                <a:t>, 1899)</a:t>
              </a:r>
            </a:p>
            <a:p>
              <a:pPr marL="0" indent="0">
                <a:lnSpc>
                  <a:spcPct val="100000"/>
                </a:lnSpc>
                <a:spcBef>
                  <a:spcPts val="0"/>
                </a:spcBef>
                <a:buClrTx/>
                <a:buSzTx/>
                <a:buNone/>
              </a:pPr>
              <a:endParaRPr lang="en-US" sz="2100" b="1" dirty="0"/>
            </a:p>
            <a:p>
              <a:pPr marL="0" indent="0">
                <a:lnSpc>
                  <a:spcPct val="100000"/>
                </a:lnSpc>
                <a:spcBef>
                  <a:spcPts val="0"/>
                </a:spcBef>
                <a:buClrTx/>
                <a:buSzTx/>
                <a:buNone/>
              </a:pPr>
              <a:endParaRPr lang="en-US" sz="2100" b="1" dirty="0"/>
            </a:p>
          </p:txBody>
        </p:sp>
        <mc:AlternateContent xmlns:mc="http://schemas.openxmlformats.org/markup-compatibility/2006" xmlns:a14="http://schemas.microsoft.com/office/drawing/2010/main">
          <mc:Choice Requires="a14">
            <p:sp>
              <p:nvSpPr>
                <p:cNvPr id="10" name="Rectangle 9"/>
                <p:cNvSpPr/>
                <p:nvPr/>
              </p:nvSpPr>
              <p:spPr>
                <a:xfrm>
                  <a:off x="1553631" y="3749542"/>
                  <a:ext cx="9499601" cy="1730218"/>
                </a:xfrm>
                <a:prstGeom prst="rect">
                  <a:avLst/>
                </a:prstGeom>
              </p:spPr>
              <p:txBody>
                <a:bodyPr wrap="square">
                  <a:spAutoFit/>
                </a:bodyPr>
                <a:lstStyle/>
                <a:p>
                  <a:pPr>
                    <a:buClrTx/>
                  </a:pPr>
                  <a:r>
                    <a:rPr lang="en-US" sz="2400" dirty="0">
                      <a:latin typeface="Calibri" charset="0"/>
                      <a:ea typeface="Calibri" charset="0"/>
                      <a:cs typeface="Calibri" charset="0"/>
                    </a:rPr>
                    <a:t>A composite odd number </a:t>
                  </a:r>
                  <a:r>
                    <a:rPr lang="en-US" sz="2400" i="1" dirty="0">
                      <a:latin typeface="Calibri" charset="0"/>
                      <a:ea typeface="Calibri" charset="0"/>
                      <a:cs typeface="Calibri" charset="0"/>
                    </a:rPr>
                    <a:t>n </a:t>
                  </a:r>
                  <a:r>
                    <a:rPr lang="en-US" sz="2400" dirty="0">
                      <a:latin typeface="Calibri" charset="0"/>
                      <a:ea typeface="Calibri" charset="0"/>
                      <a:cs typeface="Calibri" charset="0"/>
                    </a:rPr>
                    <a:t>is a Carmichael number if and only if:</a:t>
                  </a:r>
                </a:p>
                <a:p>
                  <a:pPr marL="342900" indent="-342900">
                    <a:buClrTx/>
                    <a:buFont typeface="Arial" charset="0"/>
                    <a:buChar char="•"/>
                  </a:pPr>
                  <a:r>
                    <a:rPr lang="en-US" sz="2400" i="1" dirty="0">
                      <a:latin typeface="Calibri" charset="0"/>
                      <a:ea typeface="Calibri" charset="0"/>
                      <a:cs typeface="Calibri" charset="0"/>
                    </a:rPr>
                    <a:t>n </a:t>
                  </a:r>
                  <a:r>
                    <a:rPr lang="en-US" sz="2400" dirty="0">
                      <a:latin typeface="Calibri" charset="0"/>
                      <a:ea typeface="Calibri" charset="0"/>
                      <a:cs typeface="Calibri" charset="0"/>
                    </a:rPr>
                    <a:t>is square free.</a:t>
                  </a:r>
                </a:p>
                <a:p>
                  <a:pPr marL="342900" indent="-342900">
                    <a:buClrTx/>
                    <a:buFont typeface="Arial" charset="0"/>
                    <a:buChar char="•"/>
                  </a:pPr>
                  <a14:m>
                    <m:oMath xmlns:m="http://schemas.openxmlformats.org/officeDocument/2006/math">
                      <m:r>
                        <a:rPr lang="en-GB" sz="2400" i="1">
                          <a:latin typeface="Cambria Math" panose="02040503050406030204" pitchFamily="18" charset="0"/>
                          <a:ea typeface="Calibri" charset="0"/>
                          <a:cs typeface="Calibri" charset="0"/>
                        </a:rPr>
                        <m:t>𝑝</m:t>
                      </m:r>
                      <m:r>
                        <a:rPr lang="en-GB" sz="2400" i="1">
                          <a:latin typeface="Cambria Math" panose="02040503050406030204" pitchFamily="18" charset="0"/>
                          <a:ea typeface="Calibri" charset="0"/>
                          <a:cs typeface="Calibri" charset="0"/>
                        </a:rPr>
                        <m:t>−1</m:t>
                      </m:r>
                    </m:oMath>
                  </a14:m>
                  <a:r>
                    <a:rPr lang="en-GB" sz="2400" dirty="0">
                      <a:latin typeface="Calibri" charset="0"/>
                      <a:ea typeface="Calibri" charset="0"/>
                      <a:cs typeface="Calibri" charset="0"/>
                    </a:rPr>
                    <a:t> divides </a:t>
                  </a:r>
                  <a14:m>
                    <m:oMath xmlns:m="http://schemas.openxmlformats.org/officeDocument/2006/math">
                      <m:r>
                        <a:rPr lang="en-GB" sz="2400" b="0" i="1" smtClean="0">
                          <a:latin typeface="Cambria Math" panose="02040503050406030204" pitchFamily="18" charset="0"/>
                          <a:ea typeface="Calibri" charset="0"/>
                          <a:cs typeface="Calibri" charset="0"/>
                        </a:rPr>
                        <m:t>𝑛</m:t>
                      </m:r>
                      <m:r>
                        <a:rPr lang="en-GB" sz="2400" i="1">
                          <a:latin typeface="Cambria Math" panose="02040503050406030204" pitchFamily="18" charset="0"/>
                          <a:ea typeface="Calibri" charset="0"/>
                          <a:cs typeface="Calibri" charset="0"/>
                        </a:rPr>
                        <m:t>−1</m:t>
                      </m:r>
                    </m:oMath>
                  </a14:m>
                  <a:r>
                    <a:rPr lang="en-GB" sz="2400" dirty="0">
                      <a:latin typeface="Calibri" charset="0"/>
                      <a:ea typeface="Calibri" charset="0"/>
                      <a:cs typeface="Calibri" charset="0"/>
                    </a:rPr>
                    <a:t> for every prime </a:t>
                  </a:r>
                  <a:r>
                    <a:rPr lang="en-GB" sz="2400" i="1" dirty="0">
                      <a:latin typeface="Calibri" charset="0"/>
                      <a:ea typeface="Calibri" charset="0"/>
                      <a:cs typeface="Calibri" charset="0"/>
                    </a:rPr>
                    <a:t>p </a:t>
                  </a:r>
                  <a:r>
                    <a:rPr lang="en-GB" sz="2400" dirty="0">
                      <a:latin typeface="Calibri" charset="0"/>
                      <a:ea typeface="Calibri" charset="0"/>
                      <a:cs typeface="Calibri" charset="0"/>
                    </a:rPr>
                    <a:t>dividing </a:t>
                  </a:r>
                  <a:r>
                    <a:rPr lang="en-GB" sz="2400" i="1" dirty="0">
                      <a:latin typeface="Calibri" charset="0"/>
                      <a:ea typeface="Calibri" charset="0"/>
                      <a:cs typeface="Calibri" charset="0"/>
                    </a:rPr>
                    <a:t>n</a:t>
                  </a:r>
                  <a:r>
                    <a:rPr lang="en-GB" sz="2400" dirty="0">
                      <a:latin typeface="Calibri" charset="0"/>
                      <a:ea typeface="Calibri" charset="0"/>
                      <a:cs typeface="Calibri" charset="0"/>
                    </a:rPr>
                    <a:t>. </a:t>
                  </a:r>
                </a:p>
              </p:txBody>
            </p:sp>
          </mc:Choice>
          <mc:Fallback xmlns="">
            <p:sp>
              <p:nvSpPr>
                <p:cNvPr id="10" name="Rectangle 9"/>
                <p:cNvSpPr>
                  <a:spLocks noRot="1" noChangeAspect="1" noMove="1" noResize="1" noEditPoints="1" noAdjustHandles="1" noChangeArrowheads="1" noChangeShapeType="1" noTextEdit="1"/>
                </p:cNvSpPr>
                <p:nvPr/>
              </p:nvSpPr>
              <p:spPr>
                <a:xfrm>
                  <a:off x="1553631" y="3749542"/>
                  <a:ext cx="9499601" cy="1730218"/>
                </a:xfrm>
                <a:prstGeom prst="rect">
                  <a:avLst/>
                </a:prstGeom>
                <a:blipFill>
                  <a:blip r:embed="rId4"/>
                  <a:stretch>
                    <a:fillRect l="-1522" t="-1948" b="-5844"/>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DEFBCB6B-1964-FC44-9D4C-DA594FAE9379}"/>
              </a:ext>
            </a:extLst>
          </p:cNvPr>
          <p:cNvGrpSpPr/>
          <p:nvPr/>
        </p:nvGrpSpPr>
        <p:grpSpPr>
          <a:xfrm>
            <a:off x="6335396" y="2828454"/>
            <a:ext cx="2804466" cy="2220405"/>
            <a:chOff x="7977052" y="2435753"/>
            <a:chExt cx="4214948" cy="3016780"/>
          </a:xfrm>
        </p:grpSpPr>
        <p:pic>
          <p:nvPicPr>
            <p:cNvPr id="12" name="Picture 2" descr="https://i.kym-cdn.com/entries/icons/original/000/028/556/cat.jpg"/>
            <p:cNvPicPr>
              <a:picLocks noChangeAspect="1" noChangeArrowheads="1"/>
            </p:cNvPicPr>
            <p:nvPr/>
          </p:nvPicPr>
          <p:blipFill rotWithShape="1">
            <a:blip r:embed="rId5">
              <a:extLst>
                <a:ext uri="{28A0092B-C50C-407E-A947-70E740481C1C}">
                  <a14:useLocalDpi xmlns:a14="http://schemas.microsoft.com/office/drawing/2010/main" val="0"/>
                </a:ext>
              </a:extLst>
            </a:blip>
            <a:srcRect l="2748" r="18661"/>
            <a:stretch/>
          </p:blipFill>
          <p:spPr bwMode="auto">
            <a:xfrm>
              <a:off x="7977052" y="2435753"/>
              <a:ext cx="4214948" cy="30167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51C4CF-9C6E-F145-9F3E-3A4BA6C82448}"/>
                </a:ext>
              </a:extLst>
            </p:cNvPr>
            <p:cNvSpPr txBox="1"/>
            <p:nvPr/>
          </p:nvSpPr>
          <p:spPr>
            <a:xfrm>
              <a:off x="7977052" y="3464916"/>
              <a:ext cx="1701747" cy="369332"/>
            </a:xfrm>
            <a:prstGeom prst="rect">
              <a:avLst/>
            </a:prstGeom>
            <a:noFill/>
          </p:spPr>
          <p:txBody>
            <a:bodyPr wrap="none" rtlCol="0">
              <a:spAutoFit/>
            </a:bodyPr>
            <a:lstStyle/>
            <a:p>
              <a:r>
                <a:rPr lang="en-US" sz="1200" dirty="0"/>
                <a:t>A prime number</a:t>
              </a:r>
            </a:p>
          </p:txBody>
        </p:sp>
        <p:sp>
          <p:nvSpPr>
            <p:cNvPr id="6" name="TextBox 5">
              <a:extLst>
                <a:ext uri="{FF2B5EF4-FFF2-40B4-BE49-F238E27FC236}">
                  <a16:creationId xmlns:a16="http://schemas.microsoft.com/office/drawing/2014/main" id="{761EC69B-D481-634D-B64C-9444BFB6FE90}"/>
                </a:ext>
              </a:extLst>
            </p:cNvPr>
            <p:cNvSpPr txBox="1"/>
            <p:nvPr/>
          </p:nvSpPr>
          <p:spPr>
            <a:xfrm>
              <a:off x="10276850" y="4721710"/>
              <a:ext cx="630941" cy="400110"/>
            </a:xfrm>
            <a:prstGeom prst="rect">
              <a:avLst/>
            </a:prstGeom>
            <a:noFill/>
          </p:spPr>
          <p:txBody>
            <a:bodyPr wrap="none" rtlCol="0">
              <a:spAutoFit/>
            </a:bodyPr>
            <a:lstStyle/>
            <a:p>
              <a:r>
                <a:rPr lang="en-US" sz="1350" dirty="0"/>
                <a:t>561</a:t>
              </a:r>
            </a:p>
          </p:txBody>
        </p:sp>
      </p:grpSp>
    </p:spTree>
    <p:extLst>
      <p:ext uri="{BB962C8B-B14F-4D97-AF65-F5344CB8AC3E}">
        <p14:creationId xmlns:p14="http://schemas.microsoft.com/office/powerpoint/2010/main" val="29142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20" y="71714"/>
            <a:ext cx="7886700" cy="994172"/>
          </a:xfrm>
        </p:spPr>
        <p:txBody>
          <a:bodyPr/>
          <a:lstStyle/>
          <a:p>
            <a:r>
              <a:rPr lang="en-US" sz="3600" dirty="0"/>
              <a:t>Miller-Rabin Test</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98870" y="997806"/>
                <a:ext cx="8276832" cy="2684105"/>
              </a:xfrm>
            </p:spPr>
            <p:txBody>
              <a:bodyPr/>
              <a:lstStyle/>
              <a:p>
                <a:pPr marL="38100" indent="0">
                  <a:buNone/>
                </a:pPr>
                <a:r>
                  <a:rPr lang="en-US" sz="2400" b="1" dirty="0"/>
                  <a:t>Non-Trivial Square Root of Unity</a:t>
                </a:r>
              </a:p>
              <a:p>
                <a:pPr marL="38100" indent="0">
                  <a:buNone/>
                </a:pPr>
                <a:r>
                  <a:rPr lang="en-US" sz="2400" dirty="0"/>
                  <a:t>Let </a:t>
                </a:r>
                <a:r>
                  <a:rPr lang="en-US" sz="2400" i="1" dirty="0"/>
                  <a:t>p</a:t>
                </a:r>
                <a:r>
                  <a:rPr lang="en-US" sz="2400" dirty="0"/>
                  <a:t> be an odd prime, write </a:t>
                </a:r>
                <a:r>
                  <a:rPr lang="en-US" sz="2400" i="1" dirty="0"/>
                  <a:t>p</a:t>
                </a:r>
                <a14:m>
                  <m:oMath xmlns:m="http://schemas.openxmlformats.org/officeDocument/2006/math">
                    <m:r>
                      <a:rPr lang="en-GB" sz="2400" i="1">
                        <a:latin typeface="Cambria Math" charset="0"/>
                      </a:rPr>
                      <m:t>−1=</m:t>
                    </m:r>
                    <m:sSup>
                      <m:sSupPr>
                        <m:ctrlPr>
                          <a:rPr lang="en-GB" sz="2400" i="1">
                            <a:latin typeface="Cambria Math" panose="02040503050406030204" pitchFamily="18" charset="0"/>
                          </a:rPr>
                        </m:ctrlPr>
                      </m:sSupPr>
                      <m:e>
                        <m:r>
                          <a:rPr lang="en-GB" sz="2400" i="1">
                            <a:latin typeface="Cambria Math" charset="0"/>
                          </a:rPr>
                          <m:t>2</m:t>
                        </m:r>
                      </m:e>
                      <m:sup>
                        <m:r>
                          <a:rPr lang="en-GB" sz="2400" i="1">
                            <a:latin typeface="Cambria Math" charset="0"/>
                          </a:rPr>
                          <m:t>𝑘</m:t>
                        </m:r>
                      </m:sup>
                    </m:sSup>
                    <m:r>
                      <a:rPr lang="en-GB" sz="2400" i="1">
                        <a:latin typeface="Cambria Math" charset="0"/>
                      </a:rPr>
                      <m:t>𝑡</m:t>
                    </m:r>
                  </m:oMath>
                </a14:m>
                <a:r>
                  <a:rPr lang="en-US" sz="2400" dirty="0"/>
                  <a:t> with </a:t>
                </a:r>
                <a:r>
                  <a:rPr lang="en-US" sz="2400" i="1" dirty="0"/>
                  <a:t>t</a:t>
                </a:r>
                <a:r>
                  <a:rPr lang="en-US" sz="2400" dirty="0"/>
                  <a:t> odd and </a:t>
                </a:r>
                <a14:m>
                  <m:oMath xmlns:m="http://schemas.openxmlformats.org/officeDocument/2006/math">
                    <m:r>
                      <a:rPr lang="en-GB" sz="2400" i="1">
                        <a:latin typeface="Cambria Math" charset="0"/>
                      </a:rPr>
                      <m:t>𝑘</m:t>
                    </m:r>
                    <m:r>
                      <a:rPr lang="en-GB" sz="2400" i="1">
                        <a:latin typeface="Cambria Math" charset="0"/>
                      </a:rPr>
                      <m:t>≥1.</m:t>
                    </m:r>
                  </m:oMath>
                </a14:m>
                <a:r>
                  <a:rPr lang="en-US" sz="2400" dirty="0"/>
                  <a:t> For any natural number </a:t>
                </a:r>
                <a:r>
                  <a:rPr lang="en-US" sz="2400" i="1" dirty="0"/>
                  <a:t>a </a:t>
                </a:r>
                <a:r>
                  <a:rPr lang="en-US" sz="2400" dirty="0"/>
                  <a:t>which is not a multiple of </a:t>
                </a:r>
                <a:r>
                  <a:rPr lang="en-US" sz="2400" i="1" dirty="0"/>
                  <a:t>p</a:t>
                </a:r>
                <a:r>
                  <a:rPr lang="en-US" sz="2400" dirty="0"/>
                  <a:t>, one of the two following conditions must hold:</a:t>
                </a:r>
              </a:p>
              <a:p>
                <a:pPr marL="38100" indent="0">
                  <a:buNone/>
                </a:pPr>
                <a:r>
                  <a:rPr lang="en-US" sz="2400" dirty="0"/>
                  <a:t>(</a:t>
                </a:r>
                <a:r>
                  <a:rPr lang="en-US" sz="2400" dirty="0" err="1"/>
                  <a:t>i</a:t>
                </a:r>
                <a:r>
                  <a:rPr lang="en-US" sz="2400" dirty="0"/>
                  <a:t>)  either </a:t>
                </a:r>
                <a14:m>
                  <m:oMath xmlns:m="http://schemas.openxmlformats.org/officeDocument/2006/math">
                    <m:sSup>
                      <m:sSupPr>
                        <m:ctrlPr>
                          <a:rPr lang="en-GB" sz="2400" i="1">
                            <a:latin typeface="Cambria Math" panose="02040503050406030204" pitchFamily="18" charset="0"/>
                          </a:rPr>
                        </m:ctrlPr>
                      </m:sSupPr>
                      <m:e>
                        <m:r>
                          <a:rPr lang="en-GB" sz="2400" i="1">
                            <a:latin typeface="Cambria Math" charset="0"/>
                          </a:rPr>
                          <m:t>𝑎</m:t>
                        </m:r>
                      </m:e>
                      <m:sup>
                        <m:r>
                          <a:rPr lang="en-GB" sz="2400" i="1">
                            <a:latin typeface="Cambria Math" charset="0"/>
                          </a:rPr>
                          <m:t>𝑡</m:t>
                        </m:r>
                      </m:sup>
                    </m:sSup>
                    <m:r>
                      <a:rPr lang="en-GB" sz="2400" i="1">
                        <a:latin typeface="Cambria Math" charset="0"/>
                      </a:rPr>
                      <m:t>≡1 (</m:t>
                    </m:r>
                    <m:r>
                      <a:rPr lang="en-GB" sz="2400" i="1">
                        <a:latin typeface="Cambria Math" charset="0"/>
                      </a:rPr>
                      <m:t>𝑚𝑜𝑑</m:t>
                    </m:r>
                    <m:r>
                      <a:rPr lang="en-GB" sz="2400" i="1">
                        <a:latin typeface="Cambria Math" charset="0"/>
                      </a:rPr>
                      <m:t> </m:t>
                    </m:r>
                    <m:r>
                      <a:rPr lang="en-GB" sz="2400" i="1">
                        <a:latin typeface="Cambria Math" charset="0"/>
                      </a:rPr>
                      <m:t>𝑝</m:t>
                    </m:r>
                    <m:r>
                      <a:rPr lang="en-GB" sz="2400" i="1">
                        <a:latin typeface="Cambria Math" charset="0"/>
                      </a:rPr>
                      <m:t>)</m:t>
                    </m:r>
                  </m:oMath>
                </a14:m>
                <a:endParaRPr lang="en-US" sz="2400" dirty="0"/>
              </a:p>
              <a:p>
                <a:pPr marL="38100" indent="0">
                  <a:buNone/>
                </a:pPr>
                <a:r>
                  <a:rPr lang="en-US" sz="2400" dirty="0"/>
                  <a:t>(ii)  or	 </a:t>
                </a:r>
                <a14:m>
                  <m:oMath xmlns:m="http://schemas.openxmlformats.org/officeDocument/2006/math">
                    <m:sSup>
                      <m:sSupPr>
                        <m:ctrlPr>
                          <a:rPr lang="en-GB" sz="2400" i="1">
                            <a:latin typeface="Cambria Math" panose="02040503050406030204" pitchFamily="18" charset="0"/>
                          </a:rPr>
                        </m:ctrlPr>
                      </m:sSupPr>
                      <m:e>
                        <m:r>
                          <a:rPr lang="en-GB" sz="2400" i="1">
                            <a:latin typeface="Cambria Math" charset="0"/>
                          </a:rPr>
                          <m:t>𝑎</m:t>
                        </m:r>
                      </m:e>
                      <m:sup>
                        <m:sSup>
                          <m:sSupPr>
                            <m:ctrlPr>
                              <a:rPr lang="en-GB" sz="2400" i="1">
                                <a:latin typeface="Cambria Math" panose="02040503050406030204" pitchFamily="18" charset="0"/>
                              </a:rPr>
                            </m:ctrlPr>
                          </m:sSupPr>
                          <m:e>
                            <m:r>
                              <a:rPr lang="en-GB" sz="2400" i="1">
                                <a:latin typeface="Cambria Math" charset="0"/>
                              </a:rPr>
                              <m:t>2</m:t>
                            </m:r>
                          </m:e>
                          <m:sup>
                            <m:r>
                              <a:rPr lang="en-GB" sz="2400" i="1">
                                <a:latin typeface="Cambria Math" charset="0"/>
                              </a:rPr>
                              <m:t>𝑖</m:t>
                            </m:r>
                          </m:sup>
                        </m:sSup>
                        <m:r>
                          <a:rPr lang="en-GB" sz="2400" i="1">
                            <a:latin typeface="Cambria Math" charset="0"/>
                          </a:rPr>
                          <m:t>𝑡</m:t>
                        </m:r>
                      </m:sup>
                    </m:sSup>
                    <m:r>
                      <a:rPr lang="en-GB" sz="2400" i="1">
                        <a:latin typeface="Cambria Math" charset="0"/>
                      </a:rPr>
                      <m:t>≡−1 </m:t>
                    </m:r>
                    <m:d>
                      <m:dPr>
                        <m:ctrlPr>
                          <a:rPr lang="en-GB" sz="2400" i="1">
                            <a:latin typeface="Cambria Math" panose="02040503050406030204" pitchFamily="18" charset="0"/>
                          </a:rPr>
                        </m:ctrlPr>
                      </m:dPr>
                      <m:e>
                        <m:r>
                          <a:rPr lang="en-GB" sz="2400" i="1">
                            <a:latin typeface="Cambria Math" charset="0"/>
                          </a:rPr>
                          <m:t>𝑚𝑜𝑑</m:t>
                        </m:r>
                        <m:r>
                          <a:rPr lang="en-GB" sz="2400" i="1">
                            <a:latin typeface="Cambria Math" charset="0"/>
                          </a:rPr>
                          <m:t> </m:t>
                        </m:r>
                        <m:r>
                          <a:rPr lang="en-GB" sz="2400" i="1">
                            <a:latin typeface="Cambria Math" charset="0"/>
                          </a:rPr>
                          <m:t>𝑝</m:t>
                        </m:r>
                      </m:e>
                    </m:d>
                  </m:oMath>
                </a14:m>
                <a:r>
                  <a:rPr lang="en-US" sz="2400" dirty="0"/>
                  <a:t> for some </a:t>
                </a:r>
                <a14:m>
                  <m:oMath xmlns:m="http://schemas.openxmlformats.org/officeDocument/2006/math">
                    <m:r>
                      <a:rPr lang="en-GB" sz="2400" i="1">
                        <a:latin typeface="Cambria Math" charset="0"/>
                      </a:rPr>
                      <m:t>0≤</m:t>
                    </m:r>
                    <m:r>
                      <a:rPr lang="en-GB" sz="2400" i="1">
                        <a:latin typeface="Cambria Math" charset="0"/>
                      </a:rPr>
                      <m:t>𝑖</m:t>
                    </m:r>
                    <m:r>
                      <a:rPr lang="en-GB" sz="2400" i="1">
                        <a:latin typeface="Cambria Math" charset="0"/>
                      </a:rPr>
                      <m:t>≤</m:t>
                    </m:r>
                    <m:r>
                      <a:rPr lang="en-GB" sz="2400" i="1">
                        <a:latin typeface="Cambria Math" charset="0"/>
                      </a:rPr>
                      <m:t>𝑘</m:t>
                    </m:r>
                    <m:r>
                      <a:rPr lang="en-GB" sz="2400" i="1">
                        <a:latin typeface="Cambria Math" charset="0"/>
                      </a:rPr>
                      <m:t> −1</m:t>
                    </m:r>
                  </m:oMath>
                </a14:m>
                <a:endParaRPr lang="en-US" sz="2400" dirty="0"/>
              </a:p>
              <a:p>
                <a:pPr marL="38100" indent="0">
                  <a:buNone/>
                </a:pPr>
                <a:endParaRPr lang="en-US" dirty="0"/>
              </a:p>
              <a:p>
                <a:pPr marL="38100" indent="0">
                  <a:buNone/>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98870" y="997806"/>
                <a:ext cx="8276832" cy="2684105"/>
              </a:xfrm>
              <a:blipFill>
                <a:blip r:embed="rId3"/>
                <a:stretch>
                  <a:fillRect l="-613" r="-1072" b="-1415"/>
                </a:stretch>
              </a:blipFill>
            </p:spPr>
            <p:txBody>
              <a:bodyPr/>
              <a:lstStyle/>
              <a:p>
                <a:r>
                  <a:rPr lang="en-US">
                    <a:noFill/>
                  </a:rPr>
                  <a:t> </a:t>
                </a:r>
              </a:p>
            </p:txBody>
          </p:sp>
        </mc:Fallback>
      </mc:AlternateContent>
      <p:sp>
        <p:nvSpPr>
          <p:cNvPr id="4" name="Slide Number Placeholder 3"/>
          <p:cNvSpPr>
            <a:spLocks noGrp="1"/>
          </p:cNvSpPr>
          <p:nvPr>
            <p:ph type="sldNum" idx="12"/>
          </p:nvPr>
        </p:nvSpPr>
        <p:spPr>
          <a:xfrm>
            <a:off x="7086600" y="6610495"/>
            <a:ext cx="2057400" cy="365125"/>
          </a:xfrm>
        </p:spPr>
        <p:txBody>
          <a:bodyPr/>
          <a:lstStyle/>
          <a:p>
            <a:fld id="{00000000-1234-1234-1234-123412341234}" type="slidenum">
              <a:rPr lang="uk-UA" smtClean="0"/>
              <a:pPr/>
              <a:t>11</a:t>
            </a:fld>
            <a:endParaRPr lang="uk-UA" dirty="0"/>
          </a:p>
        </p:txBody>
      </p:sp>
      <p:sp>
        <p:nvSpPr>
          <p:cNvPr id="9" name="Frame 8"/>
          <p:cNvSpPr/>
          <p:nvPr/>
        </p:nvSpPr>
        <p:spPr>
          <a:xfrm>
            <a:off x="368298" y="966320"/>
            <a:ext cx="8587981" cy="2808355"/>
          </a:xfrm>
          <a:prstGeom prst="frame">
            <a:avLst>
              <a:gd name="adj1" fmla="val 378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chemeClr val="tx1"/>
              </a:solidFill>
            </a:endParaRPr>
          </a:p>
        </p:txBody>
      </p:sp>
      <p:sp>
        <p:nvSpPr>
          <p:cNvPr id="5" name="Rectangle 4"/>
          <p:cNvSpPr/>
          <p:nvPr/>
        </p:nvSpPr>
        <p:spPr>
          <a:xfrm>
            <a:off x="102474" y="3972658"/>
            <a:ext cx="9037954" cy="2062103"/>
          </a:xfrm>
          <a:prstGeom prst="rect">
            <a:avLst/>
          </a:prstGeom>
        </p:spPr>
        <p:txBody>
          <a:bodyPr wrap="square">
            <a:spAutoFit/>
          </a:bodyPr>
          <a:lstStyle/>
          <a:p>
            <a:pPr marL="38100"/>
            <a:r>
              <a:rPr lang="en-US" sz="2200" dirty="0">
                <a:latin typeface="Calibri" charset="0"/>
                <a:ea typeface="Calibri" charset="0"/>
                <a:cs typeface="Calibri" charset="0"/>
              </a:rPr>
              <a:t>To test a number </a:t>
            </a:r>
            <a:r>
              <a:rPr lang="en-US" sz="2200" i="1" dirty="0">
                <a:latin typeface="Calibri" charset="0"/>
                <a:ea typeface="Calibri" charset="0"/>
                <a:cs typeface="Calibri" charset="0"/>
              </a:rPr>
              <a:t>n</a:t>
            </a:r>
            <a:r>
              <a:rPr lang="en-US" sz="2200" dirty="0">
                <a:latin typeface="Calibri" charset="0"/>
                <a:ea typeface="Calibri" charset="0"/>
                <a:cs typeface="Calibri" charset="0"/>
              </a:rPr>
              <a:t> with base </a:t>
            </a:r>
            <a:r>
              <a:rPr lang="en-US" sz="2200" i="1" dirty="0">
                <a:latin typeface="Calibri" charset="0"/>
                <a:ea typeface="Calibri" charset="0"/>
                <a:cs typeface="Calibri" charset="0"/>
              </a:rPr>
              <a:t>a</a:t>
            </a:r>
            <a:r>
              <a:rPr lang="en-US" sz="2200" dirty="0">
                <a:latin typeface="Calibri" charset="0"/>
                <a:ea typeface="Calibri" charset="0"/>
                <a:cs typeface="Calibri" charset="0"/>
              </a:rPr>
              <a:t>:</a:t>
            </a:r>
          </a:p>
          <a:p>
            <a:pPr marL="257175" indent="-257175">
              <a:buFont typeface="Arial" charset="0"/>
              <a:buChar char="•"/>
            </a:pPr>
            <a:r>
              <a:rPr lang="en-US" sz="2200" dirty="0">
                <a:latin typeface="Calibri" charset="0"/>
                <a:ea typeface="Calibri" charset="0"/>
                <a:cs typeface="Calibri" charset="0"/>
              </a:rPr>
              <a:t>I</a:t>
            </a:r>
            <a:r>
              <a:rPr lang="en-GB" sz="2200" dirty="0">
                <a:latin typeface="Calibri" charset="0"/>
                <a:ea typeface="Calibri" charset="0"/>
                <a:cs typeface="Calibri" charset="0"/>
              </a:rPr>
              <a:t>f both conditions </a:t>
            </a:r>
            <a:r>
              <a:rPr lang="en-GB" sz="2200" b="1" dirty="0">
                <a:latin typeface="Calibri" charset="0"/>
                <a:ea typeface="Calibri" charset="0"/>
                <a:cs typeface="Calibri" charset="0"/>
              </a:rPr>
              <a:t>do not </a:t>
            </a:r>
            <a:r>
              <a:rPr lang="en-GB" sz="2200" dirty="0">
                <a:latin typeface="Calibri" charset="0"/>
                <a:ea typeface="Calibri" charset="0"/>
                <a:cs typeface="Calibri" charset="0"/>
              </a:rPr>
              <a:t>hold then </a:t>
            </a:r>
            <a:r>
              <a:rPr lang="en-GB" sz="2200" i="1" dirty="0">
                <a:latin typeface="Calibri" charset="0"/>
                <a:ea typeface="Calibri" charset="0"/>
                <a:cs typeface="Calibri" charset="0"/>
              </a:rPr>
              <a:t>n</a:t>
            </a:r>
            <a:r>
              <a:rPr lang="en-GB" sz="2200" dirty="0">
                <a:latin typeface="Calibri" charset="0"/>
                <a:ea typeface="Calibri" charset="0"/>
                <a:cs typeface="Calibri" charset="0"/>
              </a:rPr>
              <a:t> is declared </a:t>
            </a:r>
            <a:r>
              <a:rPr lang="en-GB" sz="2200" b="1" dirty="0">
                <a:latin typeface="Calibri" charset="0"/>
                <a:ea typeface="Calibri" charset="0"/>
                <a:cs typeface="Calibri" charset="0"/>
              </a:rPr>
              <a:t>composite </a:t>
            </a:r>
            <a:r>
              <a:rPr lang="en-GB" sz="2200" dirty="0">
                <a:latin typeface="Calibri" charset="0"/>
                <a:ea typeface="Calibri" charset="0"/>
                <a:cs typeface="Calibri" charset="0"/>
              </a:rPr>
              <a:t>and </a:t>
            </a:r>
            <a:r>
              <a:rPr lang="en-GB" sz="2200" i="1" dirty="0">
                <a:latin typeface="Calibri" charset="0"/>
                <a:ea typeface="Calibri" charset="0"/>
                <a:cs typeface="Calibri" charset="0"/>
              </a:rPr>
              <a:t>a</a:t>
            </a:r>
            <a:r>
              <a:rPr lang="en-GB" sz="2200" dirty="0">
                <a:latin typeface="Calibri" charset="0"/>
                <a:ea typeface="Calibri" charset="0"/>
                <a:cs typeface="Calibri" charset="0"/>
              </a:rPr>
              <a:t> is said to be a</a:t>
            </a:r>
            <a:r>
              <a:rPr lang="en-GB" sz="2200" b="1" dirty="0">
                <a:latin typeface="Calibri" charset="0"/>
                <a:ea typeface="Calibri" charset="0"/>
                <a:cs typeface="Calibri" charset="0"/>
              </a:rPr>
              <a:t> witness.</a:t>
            </a:r>
          </a:p>
          <a:p>
            <a:pPr marL="257175" indent="-257175">
              <a:buFont typeface="Arial" charset="0"/>
              <a:buChar char="•"/>
            </a:pPr>
            <a:r>
              <a:rPr lang="en-GB" sz="2200" dirty="0">
                <a:latin typeface="Calibri" charset="0"/>
                <a:ea typeface="Calibri" charset="0"/>
                <a:cs typeface="Calibri" charset="0"/>
              </a:rPr>
              <a:t>If </a:t>
            </a:r>
            <a:r>
              <a:rPr lang="en-GB" sz="2200" b="1" dirty="0">
                <a:latin typeface="Calibri" charset="0"/>
                <a:ea typeface="Calibri" charset="0"/>
                <a:cs typeface="Calibri" charset="0"/>
              </a:rPr>
              <a:t>either</a:t>
            </a:r>
            <a:r>
              <a:rPr lang="en-GB" sz="2200" dirty="0">
                <a:latin typeface="Calibri" charset="0"/>
                <a:ea typeface="Calibri" charset="0"/>
                <a:cs typeface="Calibri" charset="0"/>
              </a:rPr>
              <a:t> condition holds then </a:t>
            </a:r>
            <a:r>
              <a:rPr lang="en-GB" sz="2200" i="1" dirty="0">
                <a:latin typeface="Calibri" charset="0"/>
                <a:ea typeface="Calibri" charset="0"/>
                <a:cs typeface="Calibri" charset="0"/>
              </a:rPr>
              <a:t>n</a:t>
            </a:r>
            <a:r>
              <a:rPr lang="en-GB" sz="2200" dirty="0">
                <a:latin typeface="Calibri" charset="0"/>
                <a:ea typeface="Calibri" charset="0"/>
                <a:cs typeface="Calibri" charset="0"/>
              </a:rPr>
              <a:t> is declared </a:t>
            </a:r>
            <a:r>
              <a:rPr lang="en-GB" sz="2200" b="1" dirty="0">
                <a:latin typeface="Calibri" charset="0"/>
                <a:ea typeface="Calibri" charset="0"/>
                <a:cs typeface="Calibri" charset="0"/>
              </a:rPr>
              <a:t>probably prime </a:t>
            </a:r>
            <a:r>
              <a:rPr lang="en-GB" sz="2200" dirty="0">
                <a:latin typeface="Calibri" charset="0"/>
                <a:ea typeface="Calibri" charset="0"/>
                <a:cs typeface="Calibri" charset="0"/>
              </a:rPr>
              <a:t>and </a:t>
            </a:r>
            <a:r>
              <a:rPr lang="en-GB" sz="2200" i="1" dirty="0">
                <a:latin typeface="Calibri" charset="0"/>
                <a:ea typeface="Calibri" charset="0"/>
                <a:cs typeface="Calibri" charset="0"/>
              </a:rPr>
              <a:t>a</a:t>
            </a:r>
            <a:r>
              <a:rPr lang="en-GB" sz="2200" dirty="0">
                <a:latin typeface="Calibri" charset="0"/>
                <a:ea typeface="Calibri" charset="0"/>
                <a:cs typeface="Calibri" charset="0"/>
              </a:rPr>
              <a:t> is said to be a </a:t>
            </a:r>
            <a:r>
              <a:rPr lang="en-GB" sz="2200" b="1" dirty="0">
                <a:latin typeface="Calibri" charset="0"/>
                <a:ea typeface="Calibri" charset="0"/>
                <a:cs typeface="Calibri" charset="0"/>
              </a:rPr>
              <a:t>non-witness</a:t>
            </a:r>
            <a:r>
              <a:rPr lang="en-GB" sz="1800" b="1" dirty="0">
                <a:latin typeface="Calibri" charset="0"/>
                <a:ea typeface="Calibri" charset="0"/>
                <a:cs typeface="Calibri" charset="0"/>
              </a:rPr>
              <a:t>.</a:t>
            </a:r>
          </a:p>
          <a:p>
            <a:endParaRPr lang="en-GB" sz="1800" dirty="0">
              <a:latin typeface="Calibri" charset="0"/>
              <a:ea typeface="Calibri" charset="0"/>
              <a:cs typeface="Calibri"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6435928-F885-C144-A03C-130064069686}"/>
                  </a:ext>
                </a:extLst>
              </p:cNvPr>
              <p:cNvSpPr/>
              <p:nvPr/>
            </p:nvSpPr>
            <p:spPr>
              <a:xfrm>
                <a:off x="184148" y="5608333"/>
                <a:ext cx="8956280" cy="1073114"/>
              </a:xfrm>
              <a:prstGeom prst="rect">
                <a:avLst/>
              </a:prstGeom>
            </p:spPr>
            <p:txBody>
              <a:bodyPr wrap="square">
                <a:spAutoFit/>
              </a:bodyPr>
              <a:lstStyle/>
              <a:p>
                <a:r>
                  <a:rPr lang="en-GB" sz="2200" dirty="0">
                    <a:latin typeface="Calibri" panose="020F0502020204030204" pitchFamily="34" charset="0"/>
                    <a:ea typeface="Calibri" charset="0"/>
                    <a:cs typeface="Calibri" panose="020F0502020204030204" pitchFamily="34" charset="0"/>
                  </a:rPr>
                  <a:t>A composite number can have at most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𝜑</m:t>
                        </m:r>
                        <m:d>
                          <m:dPr>
                            <m:ctrlPr>
                              <a:rPr lang="en-GB" sz="2200" i="1">
                                <a:latin typeface="Cambria Math" panose="02040503050406030204" pitchFamily="18" charset="0"/>
                                <a:ea typeface="Cambria Math" panose="02040503050406030204" pitchFamily="18" charset="0"/>
                              </a:rPr>
                            </m:ctrlPr>
                          </m:dPr>
                          <m:e>
                            <m:r>
                              <a:rPr lang="en-GB" sz="2200" i="1">
                                <a:latin typeface="Cambria Math" panose="02040503050406030204" pitchFamily="18" charset="0"/>
                                <a:ea typeface="Cambria Math" panose="02040503050406030204" pitchFamily="18" charset="0"/>
                              </a:rPr>
                              <m:t>𝑛</m:t>
                            </m:r>
                          </m:e>
                        </m:d>
                      </m:num>
                      <m:den>
                        <m:r>
                          <a:rPr lang="en-GB" sz="2200" i="1">
                            <a:latin typeface="Cambria Math" panose="02040503050406030204" pitchFamily="18" charset="0"/>
                            <a:ea typeface="Cambria Math" panose="02040503050406030204" pitchFamily="18" charset="0"/>
                          </a:rPr>
                          <m:t>4</m:t>
                        </m:r>
                      </m:den>
                    </m:f>
                    <m:r>
                      <a:rPr lang="en-GB" sz="2200" i="1">
                        <a:latin typeface="Cambria Math" panose="02040503050406030204" pitchFamily="18" charset="0"/>
                        <a:ea typeface="Cambria Math" panose="02040503050406030204" pitchFamily="18" charset="0"/>
                      </a:rPr>
                      <m:t> </m:t>
                    </m:r>
                  </m:oMath>
                </a14:m>
                <a:r>
                  <a:rPr lang="en-GB" sz="2200" dirty="0">
                    <a:latin typeface="Calibri" panose="020F0502020204030204" pitchFamily="34" charset="0"/>
                    <a:ea typeface="Calibri" charset="0"/>
                    <a:cs typeface="Calibri" panose="020F0502020204030204" pitchFamily="34" charset="0"/>
                  </a:rPr>
                  <a:t>non-witnesses, </a:t>
                </a:r>
                <a:r>
                  <a:rPr lang="en-GB" sz="2200" dirty="0" err="1">
                    <a:latin typeface="Calibri" panose="020F0502020204030204" pitchFamily="34" charset="0"/>
                    <a:ea typeface="Calibri" charset="0"/>
                    <a:cs typeface="Calibri" panose="020F0502020204030204" pitchFamily="34" charset="0"/>
                  </a:rPr>
                  <a:t>i.e</a:t>
                </a:r>
                <a:r>
                  <a:rPr lang="en-GB" sz="2200" dirty="0">
                    <a:latin typeface="Calibri" panose="020F0502020204030204" pitchFamily="34" charset="0"/>
                    <a:ea typeface="Calibri" charset="0"/>
                    <a:cs typeface="Calibri" panose="020F0502020204030204" pitchFamily="34" charset="0"/>
                  </a:rPr>
                  <a:t> a single round of Miller-Rabin will declare a composite number prime with probability </a:t>
                </a:r>
                <a14:m>
                  <m:oMath xmlns:m="http://schemas.openxmlformats.org/officeDocument/2006/math">
                    <m:r>
                      <a:rPr lang="en-GB" sz="2200" i="1">
                        <a:latin typeface="Cambria Math" panose="02040503050406030204" pitchFamily="18" charset="0"/>
                        <a:ea typeface="Calibri" charset="0"/>
                        <a:cs typeface="Calibri" charset="0"/>
                      </a:rPr>
                      <m:t>≤ </m:t>
                    </m:r>
                    <m:f>
                      <m:fPr>
                        <m:ctrlPr>
                          <a:rPr lang="en-GB" sz="2200" i="1">
                            <a:latin typeface="Cambria Math" panose="02040503050406030204" pitchFamily="18" charset="0"/>
                            <a:cs typeface="Calibri" charset="0"/>
                          </a:rPr>
                        </m:ctrlPr>
                      </m:fPr>
                      <m:num>
                        <m:r>
                          <a:rPr lang="en-GB" sz="2200" i="1">
                            <a:latin typeface="Cambria Math" panose="02040503050406030204" pitchFamily="18" charset="0"/>
                            <a:cs typeface="Calibri" charset="0"/>
                          </a:rPr>
                          <m:t>1</m:t>
                        </m:r>
                      </m:num>
                      <m:den>
                        <m:r>
                          <a:rPr lang="en-GB" sz="2200" i="1">
                            <a:latin typeface="Cambria Math" panose="02040503050406030204" pitchFamily="18" charset="0"/>
                            <a:cs typeface="Calibri" charset="0"/>
                          </a:rPr>
                          <m:t>4</m:t>
                        </m:r>
                      </m:den>
                    </m:f>
                  </m:oMath>
                </a14:m>
                <a:r>
                  <a:rPr lang="en-US" sz="2200" dirty="0">
                    <a:latin typeface="Calibri" panose="020F0502020204030204" pitchFamily="34" charset="0"/>
                    <a:ea typeface="Calibri" charset="0"/>
                    <a:cs typeface="Calibri" panose="020F0502020204030204" pitchFamily="34" charset="0"/>
                  </a:rPr>
                  <a:t>.</a:t>
                </a:r>
              </a:p>
            </p:txBody>
          </p:sp>
        </mc:Choice>
        <mc:Fallback xmlns="">
          <p:sp>
            <p:nvSpPr>
              <p:cNvPr id="7" name="Rectangle 6">
                <a:extLst>
                  <a:ext uri="{FF2B5EF4-FFF2-40B4-BE49-F238E27FC236}">
                    <a16:creationId xmlns:a16="http://schemas.microsoft.com/office/drawing/2014/main" id="{A6435928-F885-C144-A03C-130064069686}"/>
                  </a:ext>
                </a:extLst>
              </p:cNvPr>
              <p:cNvSpPr>
                <a:spLocks noRot="1" noChangeAspect="1" noMove="1" noResize="1" noEditPoints="1" noAdjustHandles="1" noChangeArrowheads="1" noChangeShapeType="1" noTextEdit="1"/>
              </p:cNvSpPr>
              <p:nvPr/>
            </p:nvSpPr>
            <p:spPr>
              <a:xfrm>
                <a:off x="184148" y="5608333"/>
                <a:ext cx="8956280" cy="1073114"/>
              </a:xfrm>
              <a:prstGeom prst="rect">
                <a:avLst/>
              </a:prstGeom>
              <a:blipFill>
                <a:blip r:embed="rId4"/>
                <a:stretch>
                  <a:fillRect l="-707" r="-283" b="-3529"/>
                </a:stretch>
              </a:blipFill>
            </p:spPr>
            <p:txBody>
              <a:bodyPr/>
              <a:lstStyle/>
              <a:p>
                <a:r>
                  <a:rPr lang="en-US">
                    <a:noFill/>
                  </a:rPr>
                  <a:t> </a:t>
                </a:r>
              </a:p>
            </p:txBody>
          </p:sp>
        </mc:Fallback>
      </mc:AlternateContent>
    </p:spTree>
    <p:extLst>
      <p:ext uri="{BB962C8B-B14F-4D97-AF65-F5344CB8AC3E}">
        <p14:creationId xmlns:p14="http://schemas.microsoft.com/office/powerpoint/2010/main" val="20010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70FF37-1A0B-E346-9A8D-B1265ACC63C6}"/>
              </a:ext>
            </a:extLst>
          </p:cNvPr>
          <p:cNvPicPr>
            <a:picLocks noChangeAspect="1"/>
          </p:cNvPicPr>
          <p:nvPr/>
        </p:nvPicPr>
        <p:blipFill>
          <a:blip r:embed="rId3"/>
          <a:stretch>
            <a:fillRect/>
          </a:stretch>
        </p:blipFill>
        <p:spPr>
          <a:xfrm>
            <a:off x="7252855" y="1663053"/>
            <a:ext cx="1664600" cy="376739"/>
          </a:xfrm>
          <a:prstGeom prst="rect">
            <a:avLst/>
          </a:prstGeom>
        </p:spPr>
      </p:pic>
      <p:sp>
        <p:nvSpPr>
          <p:cNvPr id="2" name="Title 1"/>
          <p:cNvSpPr>
            <a:spLocks noGrp="1"/>
          </p:cNvSpPr>
          <p:nvPr>
            <p:ph type="title"/>
          </p:nvPr>
        </p:nvSpPr>
        <p:spPr>
          <a:xfrm>
            <a:off x="198455" y="97445"/>
            <a:ext cx="7886700" cy="994172"/>
          </a:xfrm>
        </p:spPr>
        <p:txBody>
          <a:bodyPr/>
          <a:lstStyle/>
          <a:p>
            <a:r>
              <a:rPr lang="en-US" sz="3600" dirty="0"/>
              <a:t>Parameter Validation</a:t>
            </a:r>
          </a:p>
        </p:txBody>
      </p:sp>
      <p:sp>
        <p:nvSpPr>
          <p:cNvPr id="3" name="Text Placeholder 2"/>
          <p:cNvSpPr>
            <a:spLocks noGrp="1"/>
          </p:cNvSpPr>
          <p:nvPr>
            <p:ph type="body" idx="1"/>
          </p:nvPr>
        </p:nvSpPr>
        <p:spPr>
          <a:xfrm>
            <a:off x="-228527" y="953690"/>
            <a:ext cx="4672844" cy="2577704"/>
          </a:xfrm>
        </p:spPr>
        <p:txBody>
          <a:bodyPr/>
          <a:lstStyle/>
          <a:p>
            <a:pPr lvl="1"/>
            <a:r>
              <a:rPr lang="en-US" sz="2200" dirty="0"/>
              <a:t>Many cryptographic libraries include validation functions for public key parameters.</a:t>
            </a:r>
          </a:p>
          <a:p>
            <a:pPr lvl="1"/>
            <a:r>
              <a:rPr lang="en-US" sz="2200" dirty="0"/>
              <a:t>OpenSSL uses </a:t>
            </a:r>
            <a:r>
              <a:rPr lang="en-US" sz="2200" dirty="0" err="1"/>
              <a:t>DH_check</a:t>
            </a:r>
            <a:r>
              <a:rPr lang="en-US" sz="2200" dirty="0"/>
              <a:t> which performs:</a:t>
            </a:r>
          </a:p>
          <a:p>
            <a:pPr lvl="2"/>
            <a:r>
              <a:rPr lang="en-US" sz="2200" dirty="0"/>
              <a:t>Primality test on </a:t>
            </a:r>
            <a:r>
              <a:rPr lang="en-US" sz="2200" i="1" dirty="0"/>
              <a:t>p</a:t>
            </a:r>
          </a:p>
          <a:p>
            <a:pPr lvl="2"/>
            <a:r>
              <a:rPr lang="en-US" sz="2200" dirty="0"/>
              <a:t>Primality test on </a:t>
            </a:r>
            <a:r>
              <a:rPr lang="en-US" sz="2200" i="1" dirty="0"/>
              <a:t>q</a:t>
            </a:r>
          </a:p>
          <a:p>
            <a:pPr lvl="2"/>
            <a:r>
              <a:rPr lang="en-US" sz="2200" i="1" dirty="0"/>
              <a:t>g</a:t>
            </a:r>
            <a:r>
              <a:rPr lang="en-US" sz="2200" dirty="0"/>
              <a:t> generates group of order </a:t>
            </a:r>
            <a:r>
              <a:rPr lang="en-US" sz="2200" i="1" dirty="0"/>
              <a:t>q</a:t>
            </a:r>
          </a:p>
        </p:txBody>
      </p:sp>
      <p:sp>
        <p:nvSpPr>
          <p:cNvPr id="4" name="Slide Number Placeholder 3"/>
          <p:cNvSpPr>
            <a:spLocks noGrp="1"/>
          </p:cNvSpPr>
          <p:nvPr>
            <p:ph type="sldNum" idx="12"/>
          </p:nvPr>
        </p:nvSpPr>
        <p:spPr>
          <a:xfrm>
            <a:off x="6457950" y="5624513"/>
            <a:ext cx="2057400" cy="273844"/>
          </a:xfrm>
        </p:spPr>
        <p:txBody>
          <a:bodyPr/>
          <a:lstStyle/>
          <a:p>
            <a:fld id="{00000000-1234-1234-1234-123412341234}" type="slidenum">
              <a:rPr lang="uk-UA" smtClean="0"/>
              <a:pPr/>
              <a:t>12</a:t>
            </a:fld>
            <a:endParaRPr lang="uk-UA"/>
          </a:p>
        </p:txBody>
      </p:sp>
      <p:pic>
        <p:nvPicPr>
          <p:cNvPr id="6" name="Picture 5">
            <a:extLst>
              <a:ext uri="{FF2B5EF4-FFF2-40B4-BE49-F238E27FC236}">
                <a16:creationId xmlns:a16="http://schemas.microsoft.com/office/drawing/2014/main" id="{DDBEAEE6-E764-C147-9F81-8E992607F448}"/>
              </a:ext>
            </a:extLst>
          </p:cNvPr>
          <p:cNvPicPr>
            <a:picLocks noChangeAspect="1"/>
          </p:cNvPicPr>
          <p:nvPr/>
        </p:nvPicPr>
        <p:blipFill>
          <a:blip r:embed="rId4"/>
          <a:stretch>
            <a:fillRect/>
          </a:stretch>
        </p:blipFill>
        <p:spPr>
          <a:xfrm>
            <a:off x="4053486" y="1797248"/>
            <a:ext cx="5324492" cy="3908822"/>
          </a:xfrm>
          <a:prstGeom prst="rect">
            <a:avLst/>
          </a:prstGeom>
        </p:spPr>
      </p:pic>
      <p:pic>
        <p:nvPicPr>
          <p:cNvPr id="18" name="Picture 17">
            <a:extLst>
              <a:ext uri="{FF2B5EF4-FFF2-40B4-BE49-F238E27FC236}">
                <a16:creationId xmlns:a16="http://schemas.microsoft.com/office/drawing/2014/main" id="{177F5C38-C8A4-5647-86D2-02AC78734B8C}"/>
              </a:ext>
            </a:extLst>
          </p:cNvPr>
          <p:cNvPicPr>
            <a:picLocks noChangeAspect="1"/>
          </p:cNvPicPr>
          <p:nvPr/>
        </p:nvPicPr>
        <p:blipFill>
          <a:blip r:embed="rId5"/>
          <a:stretch>
            <a:fillRect/>
          </a:stretch>
        </p:blipFill>
        <p:spPr>
          <a:xfrm>
            <a:off x="4091586" y="959644"/>
            <a:ext cx="5252936" cy="5143500"/>
          </a:xfrm>
          <a:prstGeom prst="rect">
            <a:avLst/>
          </a:prstGeom>
        </p:spPr>
      </p:pic>
      <p:sp>
        <p:nvSpPr>
          <p:cNvPr id="12" name="Rectangle 11">
            <a:extLst>
              <a:ext uri="{FF2B5EF4-FFF2-40B4-BE49-F238E27FC236}">
                <a16:creationId xmlns:a16="http://schemas.microsoft.com/office/drawing/2014/main" id="{6C4D0997-09DC-7B47-AE97-7E96A3C59610}"/>
              </a:ext>
            </a:extLst>
          </p:cNvPr>
          <p:cNvSpPr/>
          <p:nvPr/>
        </p:nvSpPr>
        <p:spPr>
          <a:xfrm>
            <a:off x="162302" y="3893270"/>
            <a:ext cx="4409697" cy="2462213"/>
          </a:xfrm>
          <a:prstGeom prst="rect">
            <a:avLst/>
          </a:prstGeom>
        </p:spPr>
        <p:txBody>
          <a:bodyPr wrap="square">
            <a:spAutoFit/>
          </a:bodyPr>
          <a:lstStyle/>
          <a:p>
            <a:pPr marL="214313" lvl="1" indent="-214313">
              <a:buFont typeface="Arial" panose="020B0604020202020204" pitchFamily="34" charset="0"/>
              <a:buChar char="•"/>
            </a:pPr>
            <a:r>
              <a:rPr lang="en-US" sz="2200" dirty="0">
                <a:latin typeface="Calibri" panose="020F0502020204030204" pitchFamily="34" charset="0"/>
                <a:cs typeface="Calibri" panose="020F0502020204030204" pitchFamily="34" charset="0"/>
              </a:rPr>
              <a:t>For ECDH we often choose </a:t>
            </a:r>
            <a:r>
              <a:rPr lang="en-US" sz="2200" dirty="0" err="1">
                <a:latin typeface="Calibri" panose="020F0502020204030204" pitchFamily="34" charset="0"/>
                <a:cs typeface="Calibri" panose="020F0502020204030204" pitchFamily="34" charset="0"/>
              </a:rPr>
              <a:t>standardised</a:t>
            </a:r>
            <a:r>
              <a:rPr lang="en-US" sz="2200" dirty="0">
                <a:latin typeface="Calibri" panose="020F0502020204030204" pitchFamily="34" charset="0"/>
                <a:cs typeface="Calibri" panose="020F0502020204030204" pitchFamily="34" charset="0"/>
              </a:rPr>
              <a:t> curves </a:t>
            </a:r>
            <a:r>
              <a:rPr lang="en-US" sz="2200" dirty="0" err="1">
                <a:latin typeface="Calibri" panose="020F0502020204030204" pitchFamily="34" charset="0"/>
                <a:cs typeface="Calibri" panose="020F0502020204030204" pitchFamily="34" charset="0"/>
              </a:rPr>
              <a:t>e.g</a:t>
            </a:r>
            <a:r>
              <a:rPr lang="en-US" sz="2200" dirty="0">
                <a:latin typeface="Calibri" panose="020F0502020204030204" pitchFamily="34" charset="0"/>
                <a:cs typeface="Calibri" panose="020F0502020204030204" pitchFamily="34" charset="0"/>
              </a:rPr>
              <a:t> as defined in RFCs. </a:t>
            </a:r>
          </a:p>
          <a:p>
            <a:pPr lvl="1"/>
            <a:endParaRPr lang="en-US" sz="2200" dirty="0">
              <a:latin typeface="Calibri" panose="020F0502020204030204" pitchFamily="34" charset="0"/>
              <a:cs typeface="Calibri" panose="020F0502020204030204" pitchFamily="34" charset="0"/>
            </a:endParaRPr>
          </a:p>
          <a:p>
            <a:pPr marL="214313" lvl="1" indent="-214313">
              <a:buFont typeface="Arial" panose="020B0604020202020204" pitchFamily="34" charset="0"/>
              <a:buChar char="•"/>
            </a:pPr>
            <a:r>
              <a:rPr lang="en-US" sz="2200" dirty="0">
                <a:latin typeface="Calibri" panose="020F0502020204030204" pitchFamily="34" charset="0"/>
                <a:cs typeface="Calibri" panose="020F0502020204030204" pitchFamily="34" charset="0"/>
              </a:rPr>
              <a:t>If we allow custom curves we may want to check the group order is prime, or that points are valid.</a:t>
            </a:r>
          </a:p>
        </p:txBody>
      </p:sp>
    </p:spTree>
    <p:extLst>
      <p:ext uri="{BB962C8B-B14F-4D97-AF65-F5344CB8AC3E}">
        <p14:creationId xmlns:p14="http://schemas.microsoft.com/office/powerpoint/2010/main" val="104093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uk-UA" smtClean="0"/>
              <a:pPr/>
              <a:t>13</a:t>
            </a:fld>
            <a:endParaRPr lang="uk-UA" dirty="0"/>
          </a:p>
        </p:txBody>
      </p:sp>
      <p:pic>
        <p:nvPicPr>
          <p:cNvPr id="6" name="Picture 5">
            <a:extLst>
              <a:ext uri="{FF2B5EF4-FFF2-40B4-BE49-F238E27FC236}">
                <a16:creationId xmlns:a16="http://schemas.microsoft.com/office/drawing/2014/main" id="{B7A83413-1CF9-FB4D-B7FA-8C45F18ED172}"/>
              </a:ext>
            </a:extLst>
          </p:cNvPr>
          <p:cNvPicPr>
            <a:picLocks noChangeAspect="1"/>
          </p:cNvPicPr>
          <p:nvPr/>
        </p:nvPicPr>
        <p:blipFill>
          <a:blip r:embed="rId3"/>
          <a:stretch>
            <a:fillRect/>
          </a:stretch>
        </p:blipFill>
        <p:spPr>
          <a:xfrm>
            <a:off x="4457502" y="1100545"/>
            <a:ext cx="4870711" cy="4069575"/>
          </a:xfrm>
          <a:prstGeom prst="rect">
            <a:avLst/>
          </a:prstGeom>
        </p:spPr>
      </p:pic>
      <p:sp>
        <p:nvSpPr>
          <p:cNvPr id="3" name="TextBox 2">
            <a:extLst>
              <a:ext uri="{FF2B5EF4-FFF2-40B4-BE49-F238E27FC236}">
                <a16:creationId xmlns:a16="http://schemas.microsoft.com/office/drawing/2014/main" id="{BA067405-BCCD-E447-9203-6F991BA792DB}"/>
              </a:ext>
            </a:extLst>
          </p:cNvPr>
          <p:cNvSpPr txBox="1"/>
          <p:nvPr/>
        </p:nvSpPr>
        <p:spPr>
          <a:xfrm>
            <a:off x="107513" y="1300062"/>
            <a:ext cx="5245072" cy="1107996"/>
          </a:xfrm>
          <a:prstGeom prst="rect">
            <a:avLst/>
          </a:prstGeom>
          <a:noFill/>
        </p:spPr>
        <p:txBody>
          <a:bodyPr wrap="square" rtlCol="0">
            <a:spAutoFit/>
          </a:bodyPr>
          <a:lstStyle/>
          <a:p>
            <a:pPr marL="257175" indent="-257175">
              <a:buFont typeface="Arial" panose="020B0604020202020204" pitchFamily="34" charset="0"/>
              <a:buChar char="•"/>
            </a:pPr>
            <a:r>
              <a:rPr lang="en-GB" sz="2200" dirty="0">
                <a:latin typeface="Calibri" panose="020F0502020204030204" pitchFamily="34" charset="0"/>
                <a:cs typeface="Calibri" panose="020F0502020204030204" pitchFamily="34" charset="0"/>
              </a:rPr>
              <a:t>Validation functions aim to protect the key exchange from discrete log based attacks </a:t>
            </a:r>
            <a:r>
              <a:rPr lang="en-GB" sz="2200" dirty="0" err="1">
                <a:latin typeface="Calibri" panose="020F0502020204030204" pitchFamily="34" charset="0"/>
                <a:cs typeface="Calibri" panose="020F0502020204030204" pitchFamily="34" charset="0"/>
              </a:rPr>
              <a:t>e.g</a:t>
            </a:r>
            <a:r>
              <a:rPr lang="en-GB" sz="2200" dirty="0">
                <a:latin typeface="Calibri" panose="020F0502020204030204" pitchFamily="34" charset="0"/>
                <a:cs typeface="Calibri" panose="020F0502020204030204" pitchFamily="34" charset="0"/>
              </a:rPr>
              <a:t> using composite order groups.</a:t>
            </a:r>
            <a:endParaRPr lang="en-US" sz="22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36466" y="96966"/>
            <a:ext cx="7886700" cy="994172"/>
          </a:xfrm>
        </p:spPr>
        <p:txBody>
          <a:bodyPr/>
          <a:lstStyle/>
          <a:p>
            <a:r>
              <a:rPr lang="en-US" sz="3600" dirty="0"/>
              <a:t>Attacking the Discrete Log</a:t>
            </a:r>
          </a:p>
        </p:txBody>
      </p:sp>
      <p:sp>
        <p:nvSpPr>
          <p:cNvPr id="10" name="Rectangle 9">
            <a:extLst>
              <a:ext uri="{FF2B5EF4-FFF2-40B4-BE49-F238E27FC236}">
                <a16:creationId xmlns:a16="http://schemas.microsoft.com/office/drawing/2014/main" id="{5AFD50C2-5A53-4B41-8DD5-4DF73294EB4D}"/>
              </a:ext>
            </a:extLst>
          </p:cNvPr>
          <p:cNvSpPr/>
          <p:nvPr/>
        </p:nvSpPr>
        <p:spPr>
          <a:xfrm>
            <a:off x="107512" y="2479556"/>
            <a:ext cx="4572000" cy="2123658"/>
          </a:xfrm>
          <a:prstGeom prst="rect">
            <a:avLst/>
          </a:prstGeom>
        </p:spPr>
        <p:txBody>
          <a:bodyPr>
            <a:spAutoFit/>
          </a:bodyPr>
          <a:lstStyle/>
          <a:p>
            <a:pPr marL="257175" indent="-257175">
              <a:buFont typeface="Arial" panose="020B0604020202020204" pitchFamily="34" charset="0"/>
              <a:buChar char="•"/>
            </a:pPr>
            <a:r>
              <a:rPr lang="en-GB" sz="2200" dirty="0">
                <a:latin typeface="Calibri" panose="020F0502020204030204" pitchFamily="34" charset="0"/>
                <a:cs typeface="Calibri" panose="020F0502020204030204" pitchFamily="34" charset="0"/>
              </a:rPr>
              <a:t>If the group order is composite, we can solve the discrete logarithm problem in the prime factors of </a:t>
            </a:r>
            <a:r>
              <a:rPr lang="en-GB" sz="2200" i="1" dirty="0">
                <a:latin typeface="Calibri" panose="020F0502020204030204" pitchFamily="34" charset="0"/>
                <a:cs typeface="Calibri" panose="020F0502020204030204" pitchFamily="34" charset="0"/>
              </a:rPr>
              <a:t>q</a:t>
            </a:r>
            <a:r>
              <a:rPr lang="en-GB" sz="2200" dirty="0">
                <a:latin typeface="Calibri" panose="020F0502020204030204" pitchFamily="34" charset="0"/>
                <a:cs typeface="Calibri" panose="020F0502020204030204" pitchFamily="34" charset="0"/>
              </a:rPr>
              <a:t> using a combination of the </a:t>
            </a:r>
            <a:r>
              <a:rPr lang="en-GB" sz="2200" dirty="0" err="1">
                <a:latin typeface="Calibri" panose="020F0502020204030204" pitchFamily="34" charset="0"/>
                <a:cs typeface="Calibri" panose="020F0502020204030204" pitchFamily="34" charset="0"/>
              </a:rPr>
              <a:t>Pohlig</a:t>
            </a:r>
            <a:r>
              <a:rPr lang="en-GB" sz="2200" dirty="0">
                <a:latin typeface="Calibri" panose="020F0502020204030204" pitchFamily="34" charset="0"/>
                <a:cs typeface="Calibri" panose="020F0502020204030204" pitchFamily="34" charset="0"/>
              </a:rPr>
              <a:t>-Hellman and Pollard’s-rho algorithms.</a:t>
            </a:r>
            <a:endParaRPr lang="en-US" sz="22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FCAC7396-5416-A44E-B4AF-7F061B7385DF}"/>
              </a:ext>
            </a:extLst>
          </p:cNvPr>
          <p:cNvGrpSpPr/>
          <p:nvPr/>
        </p:nvGrpSpPr>
        <p:grpSpPr>
          <a:xfrm>
            <a:off x="107512" y="4580895"/>
            <a:ext cx="5404288" cy="1133324"/>
            <a:chOff x="243007" y="4462231"/>
            <a:chExt cx="6096000" cy="1511097"/>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5EAAE19-5809-0544-A1FF-46D0FD0240FC}"/>
                    </a:ext>
                  </a:extLst>
                </p:cNvPr>
                <p:cNvSpPr/>
                <p:nvPr/>
              </p:nvSpPr>
              <p:spPr>
                <a:xfrm>
                  <a:off x="243007" y="4462231"/>
                  <a:ext cx="6096000" cy="1511097"/>
                </a:xfrm>
                <a:prstGeom prst="rect">
                  <a:avLst/>
                </a:prstGeom>
              </p:spPr>
              <p:txBody>
                <a:bodyPr>
                  <a:spAutoFit/>
                </a:bodyPr>
                <a:lstStyle/>
                <a:p>
                  <a:pPr marL="257175" indent="-257175">
                    <a:buFont typeface="Arial" panose="020B0604020202020204" pitchFamily="34" charset="0"/>
                    <a:buChar char="•"/>
                  </a:pPr>
                  <a:r>
                    <a:rPr lang="en-GB" sz="2200" dirty="0">
                      <a:latin typeface="Calibri" panose="020F0502020204030204" pitchFamily="34" charset="0"/>
                      <a:cs typeface="Calibri" panose="020F0502020204030204" pitchFamily="34" charset="0"/>
                    </a:rPr>
                    <a:t>The complexity of this attack is </a:t>
                  </a:r>
                  <a14:m>
                    <m:oMath xmlns:m="http://schemas.openxmlformats.org/officeDocument/2006/math">
                      <m:r>
                        <a:rPr lang="en-GB" sz="2200" i="1">
                          <a:latin typeface="Cambria Math" panose="02040503050406030204" pitchFamily="18" charset="0"/>
                          <a:cs typeface="Calibri" panose="020F0502020204030204" pitchFamily="34" charset="0"/>
                        </a:rPr>
                        <m:t>𝑂</m:t>
                      </m:r>
                      <m:r>
                        <a:rPr lang="en-GB" sz="2200" i="1">
                          <a:latin typeface="Cambria Math" panose="02040503050406030204" pitchFamily="18" charset="0"/>
                          <a:cs typeface="Calibri" panose="020F0502020204030204" pitchFamily="34" charset="0"/>
                        </a:rPr>
                        <m:t>(√</m:t>
                      </m:r>
                      <m:sSub>
                        <m:sSubPr>
                          <m:ctrlPr>
                            <a:rPr lang="en-GB" sz="2200" i="1">
                              <a:latin typeface="Cambria Math" panose="02040503050406030204" pitchFamily="18" charset="0"/>
                              <a:cs typeface="Calibri" panose="020F0502020204030204" pitchFamily="34" charset="0"/>
                            </a:rPr>
                          </m:ctrlPr>
                        </m:sSubPr>
                        <m:e>
                          <m:r>
                            <a:rPr lang="en-GB" sz="2200" i="1">
                              <a:latin typeface="Cambria Math" panose="02040503050406030204" pitchFamily="18" charset="0"/>
                              <a:cs typeface="Calibri" panose="020F0502020204030204" pitchFamily="34" charset="0"/>
                            </a:rPr>
                            <m:t>𝑞</m:t>
                          </m:r>
                        </m:e>
                        <m:sub>
                          <m:r>
                            <a:rPr lang="en-GB" sz="2200" i="1">
                              <a:latin typeface="Cambria Math" panose="02040503050406030204" pitchFamily="18" charset="0"/>
                              <a:cs typeface="Calibri" panose="020F0502020204030204" pitchFamily="34" charset="0"/>
                            </a:rPr>
                            <m:t>𝑚𝑎𝑥</m:t>
                          </m:r>
                        </m:sub>
                      </m:sSub>
                      <m:r>
                        <a:rPr lang="en-GB" sz="2200" i="1">
                          <a:latin typeface="Cambria Math" panose="02040503050406030204" pitchFamily="18" charset="0"/>
                          <a:cs typeface="Calibri" panose="020F0502020204030204" pitchFamily="34" charset="0"/>
                        </a:rPr>
                        <m:t>)</m:t>
                      </m:r>
                    </m:oMath>
                  </a14:m>
                  <a:r>
                    <a:rPr lang="en-GB" sz="2200" dirty="0">
                      <a:latin typeface="Calibri" panose="020F0502020204030204" pitchFamily="34" charset="0"/>
                      <a:cs typeface="Calibri" panose="020F0502020204030204" pitchFamily="34" charset="0"/>
                    </a:rPr>
                    <a:t>, </a:t>
                  </a:r>
                  <a:r>
                    <a:rPr lang="en-GB" sz="2200" dirty="0" err="1">
                      <a:latin typeface="Calibri" panose="020F0502020204030204" pitchFamily="34" charset="0"/>
                      <a:cs typeface="Calibri" panose="020F0502020204030204" pitchFamily="34" charset="0"/>
                    </a:rPr>
                    <a:t>i.e</a:t>
                  </a:r>
                  <a:r>
                    <a:rPr lang="en-GB" sz="2200" dirty="0">
                      <a:latin typeface="Calibri" panose="020F0502020204030204" pitchFamily="34" charset="0"/>
                      <a:cs typeface="Calibri" panose="020F0502020204030204" pitchFamily="34" charset="0"/>
                    </a:rPr>
                    <a:t> for a 1024 bit prime </a:t>
                  </a:r>
                  <a:r>
                    <a:rPr lang="en-GB" sz="2200" i="1" dirty="0">
                      <a:latin typeface="Calibri" panose="020F0502020204030204" pitchFamily="34" charset="0"/>
                      <a:cs typeface="Calibri" panose="020F0502020204030204" pitchFamily="34" charset="0"/>
                    </a:rPr>
                    <a:t>p </a:t>
                  </a:r>
                  <a:r>
                    <a:rPr lang="en-GB" sz="2200" dirty="0">
                      <a:latin typeface="Calibri" panose="020F0502020204030204" pitchFamily="34" charset="0"/>
                      <a:cs typeface="Calibri" panose="020F0502020204030204" pitchFamily="34" charset="0"/>
                    </a:rPr>
                    <a:t>this is around </a:t>
                  </a:r>
                  <a14:m>
                    <m:oMath xmlns:m="http://schemas.openxmlformats.org/officeDocument/2006/math">
                      <m:sSup>
                        <m:sSupPr>
                          <m:ctrlPr>
                            <a:rPr lang="en-GB" sz="2200" i="1">
                              <a:latin typeface="Cambria Math" panose="02040503050406030204" pitchFamily="18" charset="0"/>
                              <a:cs typeface="Calibri" panose="020F0502020204030204" pitchFamily="34" charset="0"/>
                            </a:rPr>
                          </m:ctrlPr>
                        </m:sSupPr>
                        <m:e>
                          <m:r>
                            <a:rPr lang="en-GB" sz="2200" i="1">
                              <a:latin typeface="Cambria Math" panose="02040503050406030204" pitchFamily="18" charset="0"/>
                              <a:cs typeface="Calibri" panose="020F0502020204030204" pitchFamily="34" charset="0"/>
                            </a:rPr>
                            <m:t>2</m:t>
                          </m:r>
                        </m:e>
                        <m:sup>
                          <m:r>
                            <a:rPr lang="en-GB" sz="2200" i="1">
                              <a:latin typeface="Cambria Math" panose="02040503050406030204" pitchFamily="18" charset="0"/>
                              <a:cs typeface="Calibri" panose="020F0502020204030204" pitchFamily="34" charset="0"/>
                            </a:rPr>
                            <m:t>60</m:t>
                          </m:r>
                        </m:sup>
                      </m:sSup>
                    </m:oMath>
                  </a14:m>
                  <a:r>
                    <a:rPr lang="en-US" sz="2200" dirty="0">
                      <a:latin typeface="Calibri" panose="020F0502020204030204" pitchFamily="34" charset="0"/>
                      <a:cs typeface="Calibri" panose="020F0502020204030204" pitchFamily="34" charset="0"/>
                    </a:rPr>
                    <a:t>.</a:t>
                  </a:r>
                </a:p>
              </p:txBody>
            </p:sp>
          </mc:Choice>
          <mc:Fallback xmlns="">
            <p:sp>
              <p:nvSpPr>
                <p:cNvPr id="9" name="Rectangle 8">
                  <a:extLst>
                    <a:ext uri="{FF2B5EF4-FFF2-40B4-BE49-F238E27FC236}">
                      <a16:creationId xmlns:a16="http://schemas.microsoft.com/office/drawing/2014/main" id="{05EAAE19-5809-0544-A1FF-46D0FD0240FC}"/>
                    </a:ext>
                  </a:extLst>
                </p:cNvPr>
                <p:cNvSpPr>
                  <a:spLocks noRot="1" noChangeAspect="1" noMove="1" noResize="1" noEditPoints="1" noAdjustHandles="1" noChangeArrowheads="1" noChangeShapeType="1" noTextEdit="1"/>
                </p:cNvSpPr>
                <p:nvPr/>
              </p:nvSpPr>
              <p:spPr>
                <a:xfrm>
                  <a:off x="243007" y="4462231"/>
                  <a:ext cx="6096000" cy="1511097"/>
                </a:xfrm>
                <a:prstGeom prst="rect">
                  <a:avLst/>
                </a:prstGeom>
                <a:blipFill>
                  <a:blip r:embed="rId4"/>
                  <a:stretch>
                    <a:fillRect l="-1171" t="-1111" r="-468"/>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F5A9565F-9A6A-E74C-B0F1-CA325DF3E40E}"/>
                </a:ext>
              </a:extLst>
            </p:cNvPr>
            <p:cNvCxnSpPr/>
            <p:nvPr/>
          </p:nvCxnSpPr>
          <p:spPr>
            <a:xfrm>
              <a:off x="5209379" y="4569511"/>
              <a:ext cx="6475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18061692-712B-2D46-8EFD-7C804E174C56}"/>
              </a:ext>
            </a:extLst>
          </p:cNvPr>
          <p:cNvSpPr/>
          <p:nvPr/>
        </p:nvSpPr>
        <p:spPr>
          <a:xfrm>
            <a:off x="107512" y="5430917"/>
            <a:ext cx="5518588" cy="1107996"/>
          </a:xfrm>
          <a:prstGeom prst="rect">
            <a:avLst/>
          </a:prstGeom>
        </p:spPr>
        <p:txBody>
          <a:bodyPr wrap="square">
            <a:spAutoFit/>
          </a:bodyPr>
          <a:lstStyle/>
          <a:p>
            <a:pPr marL="257175" indent="-257175">
              <a:buFont typeface="Arial" panose="020B0604020202020204" pitchFamily="34" charset="0"/>
              <a:buChar char="•"/>
            </a:pPr>
            <a:r>
              <a:rPr lang="en-GB" sz="2200" dirty="0">
                <a:latin typeface="Calibri" panose="020F0502020204030204" pitchFamily="34" charset="0"/>
                <a:cs typeface="Calibri" panose="020F0502020204030204" pitchFamily="34" charset="0"/>
              </a:rPr>
              <a:t>The problem we aim to solve is how to get composite parameter sets that appear to be safe primes through validation functions.</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15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45" y="136524"/>
            <a:ext cx="7886700" cy="994172"/>
          </a:xfrm>
        </p:spPr>
        <p:txBody>
          <a:bodyPr/>
          <a:lstStyle/>
          <a:p>
            <a:r>
              <a:rPr lang="en-US" sz="3600" dirty="0"/>
              <a:t>Overview</a:t>
            </a:r>
          </a:p>
        </p:txBody>
      </p:sp>
      <p:sp>
        <p:nvSpPr>
          <p:cNvPr id="3" name="Text Placeholder 2"/>
          <p:cNvSpPr>
            <a:spLocks noGrp="1"/>
          </p:cNvSpPr>
          <p:nvPr>
            <p:ph type="body" idx="1"/>
          </p:nvPr>
        </p:nvSpPr>
        <p:spPr>
          <a:xfrm>
            <a:off x="628650" y="1130696"/>
            <a:ext cx="7886700" cy="3591323"/>
          </a:xfrm>
        </p:spPr>
        <p:txBody>
          <a:bodyPr/>
          <a:lstStyle/>
          <a:p>
            <a:pPr>
              <a:buClr>
                <a:schemeClr val="bg1">
                  <a:lumMod val="75000"/>
                </a:schemeClr>
              </a:buClr>
            </a:pPr>
            <a:r>
              <a:rPr lang="en-US" sz="2400" dirty="0">
                <a:solidFill>
                  <a:schemeClr val="bg1">
                    <a:lumMod val="75000"/>
                  </a:schemeClr>
                </a:solidFill>
              </a:rPr>
              <a:t>Motivation and Background </a:t>
            </a:r>
          </a:p>
          <a:p>
            <a:pPr>
              <a:buClr>
                <a:schemeClr val="bg1">
                  <a:lumMod val="75000"/>
                </a:schemeClr>
              </a:buClr>
            </a:pPr>
            <a:r>
              <a:rPr lang="en-US" sz="2400" dirty="0">
                <a:solidFill>
                  <a:schemeClr val="bg1">
                    <a:lumMod val="75000"/>
                  </a:schemeClr>
                </a:solidFill>
              </a:rPr>
              <a:t>Fundamentals and Related Work</a:t>
            </a:r>
          </a:p>
          <a:p>
            <a:r>
              <a:rPr lang="en-US" sz="2400" dirty="0"/>
              <a:t>Contributions and Results</a:t>
            </a:r>
          </a:p>
          <a:p>
            <a:pPr>
              <a:buClr>
                <a:schemeClr val="bg1">
                  <a:lumMod val="75000"/>
                </a:schemeClr>
              </a:buClr>
            </a:pPr>
            <a:r>
              <a:rPr lang="en-US" sz="2400" dirty="0">
                <a:solidFill>
                  <a:schemeClr val="bg1">
                    <a:lumMod val="75000"/>
                  </a:schemeClr>
                </a:solidFill>
              </a:rPr>
              <a:t>Conclusions and Recommendations</a:t>
            </a:r>
          </a:p>
        </p:txBody>
      </p:sp>
      <p:sp>
        <p:nvSpPr>
          <p:cNvPr id="4" name="Slide Number Placeholder 3"/>
          <p:cNvSpPr>
            <a:spLocks noGrp="1"/>
          </p:cNvSpPr>
          <p:nvPr>
            <p:ph type="sldNum" idx="12"/>
          </p:nvPr>
        </p:nvSpPr>
        <p:spPr/>
        <p:txBody>
          <a:bodyPr/>
          <a:lstStyle/>
          <a:p>
            <a:fld id="{00000000-1234-1234-1234-123412341234}" type="slidenum">
              <a:rPr lang="uk-UA" smtClean="0"/>
              <a:pPr/>
              <a:t>14</a:t>
            </a:fld>
            <a:endParaRPr lang="uk-UA"/>
          </a:p>
        </p:txBody>
      </p:sp>
    </p:spTree>
    <p:extLst>
      <p:ext uri="{BB962C8B-B14F-4D97-AF65-F5344CB8AC3E}">
        <p14:creationId xmlns:p14="http://schemas.microsoft.com/office/powerpoint/2010/main" val="254314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43" y="86165"/>
            <a:ext cx="7886700" cy="994172"/>
          </a:xfrm>
        </p:spPr>
        <p:txBody>
          <a:bodyPr/>
          <a:lstStyle/>
          <a:p>
            <a:r>
              <a:rPr lang="en-US" sz="3600" dirty="0"/>
              <a:t>Diffie-Hellman</a:t>
            </a:r>
          </a:p>
        </p:txBody>
      </p:sp>
      <p:sp>
        <p:nvSpPr>
          <p:cNvPr id="4" name="Slide Number Placeholder 3"/>
          <p:cNvSpPr>
            <a:spLocks noGrp="1"/>
          </p:cNvSpPr>
          <p:nvPr>
            <p:ph type="sldNum" idx="12"/>
          </p:nvPr>
        </p:nvSpPr>
        <p:spPr/>
        <p:txBody>
          <a:bodyPr/>
          <a:lstStyle/>
          <a:p>
            <a:fld id="{00000000-1234-1234-1234-123412341234}" type="slidenum">
              <a:rPr lang="uk-UA" smtClean="0"/>
              <a:pPr/>
              <a:t>15</a:t>
            </a:fld>
            <a:endParaRPr lang="uk-UA"/>
          </a:p>
        </p:txBody>
      </p:sp>
      <p:pic>
        <p:nvPicPr>
          <p:cNvPr id="5" name="Shape 93">
            <a:extLst>
              <a:ext uri="{FF2B5EF4-FFF2-40B4-BE49-F238E27FC236}">
                <a16:creationId xmlns:a16="http://schemas.microsoft.com/office/drawing/2014/main" id="{ED7AAA84-D11E-694E-9080-BB2109AC8059}"/>
              </a:ext>
            </a:extLst>
          </p:cNvPr>
          <p:cNvPicPr preferRelativeResize="0"/>
          <p:nvPr/>
        </p:nvPicPr>
        <p:blipFill>
          <a:blip r:embed="rId3">
            <a:alphaModFix/>
          </a:blip>
          <a:stretch>
            <a:fillRect/>
          </a:stretch>
        </p:blipFill>
        <p:spPr>
          <a:xfrm>
            <a:off x="413038" y="1706130"/>
            <a:ext cx="8317924" cy="3649491"/>
          </a:xfrm>
          <a:prstGeom prst="rect">
            <a:avLst/>
          </a:prstGeom>
          <a:noFill/>
          <a:ln>
            <a:noFill/>
          </a:ln>
        </p:spPr>
      </p:pic>
      <p:sp>
        <p:nvSpPr>
          <p:cNvPr id="8" name="TextBox 7">
            <a:extLst>
              <a:ext uri="{FF2B5EF4-FFF2-40B4-BE49-F238E27FC236}">
                <a16:creationId xmlns:a16="http://schemas.microsoft.com/office/drawing/2014/main" id="{791F16AE-F536-3F4A-9AA4-212AB8A3B071}"/>
              </a:ext>
            </a:extLst>
          </p:cNvPr>
          <p:cNvSpPr txBox="1"/>
          <p:nvPr/>
        </p:nvSpPr>
        <p:spPr>
          <a:xfrm>
            <a:off x="337820" y="757788"/>
            <a:ext cx="1212191"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Finite Field</a:t>
            </a:r>
          </a:p>
        </p:txBody>
      </p:sp>
      <p:sp>
        <p:nvSpPr>
          <p:cNvPr id="11" name="Cloud Callout 10">
            <a:extLst>
              <a:ext uri="{FF2B5EF4-FFF2-40B4-BE49-F238E27FC236}">
                <a16:creationId xmlns:a16="http://schemas.microsoft.com/office/drawing/2014/main" id="{47B07F61-DB57-F544-9651-4BB705EF0AD7}"/>
              </a:ext>
            </a:extLst>
          </p:cNvPr>
          <p:cNvSpPr/>
          <p:nvPr/>
        </p:nvSpPr>
        <p:spPr>
          <a:xfrm>
            <a:off x="7022988" y="583251"/>
            <a:ext cx="2161310" cy="1278082"/>
          </a:xfrm>
          <a:prstGeom prst="cloudCallout">
            <a:avLst>
              <a:gd name="adj1" fmla="val -24679"/>
              <a:gd name="adj2" fmla="val 8119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a:solidFill>
                    <a:sysClr val="windowText" lastClr="000000"/>
                  </a:solidFill>
                </a:ln>
                <a:solidFill>
                  <a:sysClr val="windowText" lastClr="000000"/>
                </a:solidFill>
                <a:latin typeface="Calibri" panose="020F0502020204030204" pitchFamily="34" charset="0"/>
                <a:cs typeface="Calibri" panose="020F0502020204030204" pitchFamily="34" charset="0"/>
              </a:rPr>
              <a:t>Validation of</a:t>
            </a:r>
          </a:p>
          <a:p>
            <a:pPr algn="ctr"/>
            <a:r>
              <a:rPr lang="en-US" sz="1800" i="1" dirty="0">
                <a:ln>
                  <a:solidFill>
                    <a:sysClr val="windowText" lastClr="000000"/>
                  </a:solidFill>
                </a:ln>
                <a:solidFill>
                  <a:sysClr val="windowText" lastClr="000000"/>
                </a:solidFill>
                <a:latin typeface="Calibri" panose="020F0502020204030204" pitchFamily="34" charset="0"/>
                <a:cs typeface="Calibri" panose="020F0502020204030204" pitchFamily="34" charset="0"/>
              </a:rPr>
              <a:t>p, q, g ?</a:t>
            </a:r>
          </a:p>
        </p:txBody>
      </p:sp>
      <p:pic>
        <p:nvPicPr>
          <p:cNvPr id="9" name="Shape 95">
            <a:extLst>
              <a:ext uri="{FF2B5EF4-FFF2-40B4-BE49-F238E27FC236}">
                <a16:creationId xmlns:a16="http://schemas.microsoft.com/office/drawing/2014/main" id="{346A2D94-892B-B44B-928E-3B3A479D0C79}"/>
              </a:ext>
            </a:extLst>
          </p:cNvPr>
          <p:cNvPicPr preferRelativeResize="0"/>
          <p:nvPr/>
        </p:nvPicPr>
        <p:blipFill>
          <a:blip r:embed="rId4">
            <a:alphaModFix/>
          </a:blip>
          <a:stretch>
            <a:fillRect/>
          </a:stretch>
        </p:blipFill>
        <p:spPr>
          <a:xfrm>
            <a:off x="3282027" y="4985870"/>
            <a:ext cx="2487716" cy="1492630"/>
          </a:xfrm>
          <a:prstGeom prst="rect">
            <a:avLst/>
          </a:prstGeom>
          <a:noFill/>
          <a:ln>
            <a:noFill/>
          </a:ln>
        </p:spPr>
      </p:pic>
      <p:pic>
        <p:nvPicPr>
          <p:cNvPr id="10" name="Shape 96">
            <a:extLst>
              <a:ext uri="{FF2B5EF4-FFF2-40B4-BE49-F238E27FC236}">
                <a16:creationId xmlns:a16="http://schemas.microsoft.com/office/drawing/2014/main" id="{A9C4C8AC-20F4-014E-A45E-A0A1DB9E39E7}"/>
              </a:ext>
            </a:extLst>
          </p:cNvPr>
          <p:cNvPicPr preferRelativeResize="0"/>
          <p:nvPr/>
        </p:nvPicPr>
        <p:blipFill rotWithShape="1">
          <a:blip r:embed="rId5">
            <a:alphaModFix/>
          </a:blip>
          <a:srcRect b="3757"/>
          <a:stretch/>
        </p:blipFill>
        <p:spPr>
          <a:xfrm>
            <a:off x="4150659" y="5465988"/>
            <a:ext cx="842682" cy="266197"/>
          </a:xfrm>
          <a:prstGeom prst="rect">
            <a:avLst/>
          </a:prstGeom>
          <a:noFill/>
          <a:ln>
            <a:noFill/>
          </a:ln>
        </p:spPr>
      </p:pic>
      <p:grpSp>
        <p:nvGrpSpPr>
          <p:cNvPr id="18" name="Group 17">
            <a:extLst>
              <a:ext uri="{FF2B5EF4-FFF2-40B4-BE49-F238E27FC236}">
                <a16:creationId xmlns:a16="http://schemas.microsoft.com/office/drawing/2014/main" id="{092D45EF-6FD8-A545-91F0-2293AFC0BC27}"/>
              </a:ext>
            </a:extLst>
          </p:cNvPr>
          <p:cNvGrpSpPr/>
          <p:nvPr/>
        </p:nvGrpSpPr>
        <p:grpSpPr>
          <a:xfrm>
            <a:off x="-355024" y="3687988"/>
            <a:ext cx="1778000" cy="1778000"/>
            <a:chOff x="1069711" y="4738600"/>
            <a:chExt cx="1778000" cy="1778000"/>
          </a:xfrm>
        </p:grpSpPr>
        <p:pic>
          <p:nvPicPr>
            <p:cNvPr id="12" name="Picture 11">
              <a:extLst>
                <a:ext uri="{FF2B5EF4-FFF2-40B4-BE49-F238E27FC236}">
                  <a16:creationId xmlns:a16="http://schemas.microsoft.com/office/drawing/2014/main" id="{BCFFEB16-960D-724C-8094-5A525D5A1F93}"/>
                </a:ext>
              </a:extLst>
            </p:cNvPr>
            <p:cNvPicPr>
              <a:picLocks noChangeAspect="1"/>
            </p:cNvPicPr>
            <p:nvPr/>
          </p:nvPicPr>
          <p:blipFill rotWithShape="1">
            <a:blip r:embed="rId6"/>
            <a:srcRect l="3415" t="9729" r="3581" b="16042"/>
            <a:stretch/>
          </p:blipFill>
          <p:spPr>
            <a:xfrm>
              <a:off x="1573730" y="5017759"/>
              <a:ext cx="744561" cy="1143481"/>
            </a:xfrm>
            <a:prstGeom prst="rect">
              <a:avLst/>
            </a:prstGeom>
          </p:spPr>
        </p:pic>
        <p:pic>
          <p:nvPicPr>
            <p:cNvPr id="14" name="Picture 13">
              <a:extLst>
                <a:ext uri="{FF2B5EF4-FFF2-40B4-BE49-F238E27FC236}">
                  <a16:creationId xmlns:a16="http://schemas.microsoft.com/office/drawing/2014/main" id="{8EF8AF34-3581-D041-958C-9D2D58466959}"/>
                </a:ext>
              </a:extLst>
            </p:cNvPr>
            <p:cNvPicPr>
              <a:picLocks noChangeAspect="1"/>
            </p:cNvPicPr>
            <p:nvPr/>
          </p:nvPicPr>
          <p:blipFill>
            <a:blip r:embed="rId7"/>
            <a:stretch>
              <a:fillRect/>
            </a:stretch>
          </p:blipFill>
          <p:spPr>
            <a:xfrm>
              <a:off x="1069711" y="4738600"/>
              <a:ext cx="1778000" cy="1778000"/>
            </a:xfrm>
            <a:prstGeom prst="rect">
              <a:avLst/>
            </a:prstGeom>
          </p:spPr>
        </p:pic>
      </p:grpSp>
      <p:grpSp>
        <p:nvGrpSpPr>
          <p:cNvPr id="19" name="Group 18">
            <a:extLst>
              <a:ext uri="{FF2B5EF4-FFF2-40B4-BE49-F238E27FC236}">
                <a16:creationId xmlns:a16="http://schemas.microsoft.com/office/drawing/2014/main" id="{F78443BD-E024-EE47-8CAF-E689F7B7ED23}"/>
              </a:ext>
            </a:extLst>
          </p:cNvPr>
          <p:cNvGrpSpPr/>
          <p:nvPr/>
        </p:nvGrpSpPr>
        <p:grpSpPr>
          <a:xfrm>
            <a:off x="7634856" y="3687988"/>
            <a:ext cx="1778000" cy="1778000"/>
            <a:chOff x="1069711" y="4738600"/>
            <a:chExt cx="1778000" cy="1778000"/>
          </a:xfrm>
        </p:grpSpPr>
        <p:pic>
          <p:nvPicPr>
            <p:cNvPr id="20" name="Picture 19">
              <a:extLst>
                <a:ext uri="{FF2B5EF4-FFF2-40B4-BE49-F238E27FC236}">
                  <a16:creationId xmlns:a16="http://schemas.microsoft.com/office/drawing/2014/main" id="{46E5A3F2-56B0-E14D-B66B-B97960620D6C}"/>
                </a:ext>
              </a:extLst>
            </p:cNvPr>
            <p:cNvPicPr>
              <a:picLocks noChangeAspect="1"/>
            </p:cNvPicPr>
            <p:nvPr/>
          </p:nvPicPr>
          <p:blipFill rotWithShape="1">
            <a:blip r:embed="rId6"/>
            <a:srcRect l="3415" t="9729" r="3581" b="16042"/>
            <a:stretch/>
          </p:blipFill>
          <p:spPr>
            <a:xfrm>
              <a:off x="1573730" y="5017759"/>
              <a:ext cx="744561" cy="1143481"/>
            </a:xfrm>
            <a:prstGeom prst="rect">
              <a:avLst/>
            </a:prstGeom>
          </p:spPr>
        </p:pic>
        <p:pic>
          <p:nvPicPr>
            <p:cNvPr id="21" name="Picture 20">
              <a:extLst>
                <a:ext uri="{FF2B5EF4-FFF2-40B4-BE49-F238E27FC236}">
                  <a16:creationId xmlns:a16="http://schemas.microsoft.com/office/drawing/2014/main" id="{8FDA5C1C-D9B7-BC41-89DF-B54F4CEF7B2F}"/>
                </a:ext>
              </a:extLst>
            </p:cNvPr>
            <p:cNvPicPr>
              <a:picLocks noChangeAspect="1"/>
            </p:cNvPicPr>
            <p:nvPr/>
          </p:nvPicPr>
          <p:blipFill>
            <a:blip r:embed="rId7"/>
            <a:stretch>
              <a:fillRect/>
            </a:stretch>
          </p:blipFill>
          <p:spPr>
            <a:xfrm>
              <a:off x="1069711" y="4738600"/>
              <a:ext cx="1778000" cy="1778000"/>
            </a:xfrm>
            <a:prstGeom prst="rect">
              <a:avLst/>
            </a:prstGeom>
          </p:spPr>
        </p:pic>
      </p:grpSp>
      <p:sp>
        <p:nvSpPr>
          <p:cNvPr id="22" name="Cloud Callout 21">
            <a:extLst>
              <a:ext uri="{FF2B5EF4-FFF2-40B4-BE49-F238E27FC236}">
                <a16:creationId xmlns:a16="http://schemas.microsoft.com/office/drawing/2014/main" id="{BD0E978F-3E50-8047-8647-EA2731D4A5D6}"/>
              </a:ext>
            </a:extLst>
          </p:cNvPr>
          <p:cNvSpPr/>
          <p:nvPr/>
        </p:nvSpPr>
        <p:spPr>
          <a:xfrm>
            <a:off x="64469" y="583251"/>
            <a:ext cx="2161310" cy="1278082"/>
          </a:xfrm>
          <a:prstGeom prst="cloudCallout">
            <a:avLst>
              <a:gd name="adj1" fmla="val 15278"/>
              <a:gd name="adj2" fmla="val 88155"/>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a:solidFill>
                    <a:sysClr val="windowText" lastClr="000000"/>
                  </a:solidFill>
                </a:ln>
                <a:solidFill>
                  <a:sysClr val="windowText" lastClr="000000"/>
                </a:solidFill>
                <a:latin typeface="Calibri" panose="020F0502020204030204" pitchFamily="34" charset="0"/>
                <a:cs typeface="Calibri" panose="020F0502020204030204" pitchFamily="34" charset="0"/>
              </a:rPr>
              <a:t>Validation of</a:t>
            </a:r>
          </a:p>
          <a:p>
            <a:pPr algn="ctr"/>
            <a:r>
              <a:rPr lang="en-US" sz="1800" i="1" dirty="0">
                <a:ln>
                  <a:solidFill>
                    <a:sysClr val="windowText" lastClr="000000"/>
                  </a:solidFill>
                </a:ln>
                <a:solidFill>
                  <a:sysClr val="windowText" lastClr="000000"/>
                </a:solidFill>
                <a:latin typeface="Calibri" panose="020F0502020204030204" pitchFamily="34" charset="0"/>
                <a:cs typeface="Calibri" panose="020F0502020204030204" pitchFamily="34" charset="0"/>
              </a:rPr>
              <a:t>p, q, g ?</a:t>
            </a:r>
          </a:p>
        </p:txBody>
      </p:sp>
    </p:spTree>
    <p:extLst>
      <p:ext uri="{BB962C8B-B14F-4D97-AF65-F5344CB8AC3E}">
        <p14:creationId xmlns:p14="http://schemas.microsoft.com/office/powerpoint/2010/main" val="370471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 -0.00139 L -0.05833 -0.41389 " pathEditMode="relative" rAng="0" ptsTypes="AA">
                                      <p:cBhvr>
                                        <p:cTn id="18" dur="1500" fill="hold"/>
                                        <p:tgtEl>
                                          <p:spTgt spid="10"/>
                                        </p:tgtEl>
                                        <p:attrNameLst>
                                          <p:attrName>ppt_x</p:attrName>
                                          <p:attrName>ppt_y</p:attrName>
                                        </p:attrNameLst>
                                      </p:cBhvr>
                                      <p:rCtr x="-2917" y="-20625"/>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76" y="67251"/>
            <a:ext cx="8947524" cy="994172"/>
          </a:xfrm>
        </p:spPr>
        <p:txBody>
          <a:bodyPr/>
          <a:lstStyle/>
          <a:p>
            <a:r>
              <a:rPr lang="en-GB" sz="3200" dirty="0"/>
              <a:t>SRP Password Authenticated Key Exchange (PAKE)</a:t>
            </a:r>
            <a:endParaRPr lang="en-US" sz="3200" dirty="0"/>
          </a:p>
        </p:txBody>
      </p:sp>
      <p:sp>
        <p:nvSpPr>
          <p:cNvPr id="3" name="Text Placeholder 2"/>
          <p:cNvSpPr>
            <a:spLocks noGrp="1"/>
          </p:cNvSpPr>
          <p:nvPr>
            <p:ph type="body" idx="1"/>
          </p:nvPr>
        </p:nvSpPr>
        <p:spPr>
          <a:xfrm>
            <a:off x="1865711" y="5883075"/>
            <a:ext cx="5412577" cy="838401"/>
          </a:xfrm>
        </p:spPr>
        <p:txBody>
          <a:bodyPr/>
          <a:lstStyle/>
          <a:p>
            <a:pPr marL="50800" indent="0">
              <a:buNone/>
            </a:pPr>
            <a:r>
              <a:rPr lang="en-GB" sz="2000" dirty="0"/>
              <a:t>Attacker can then solve the DLP to recover </a:t>
            </a:r>
            <a:r>
              <a:rPr lang="en-GB" sz="2000" i="1" dirty="0"/>
              <a:t>a</a:t>
            </a:r>
            <a:r>
              <a:rPr lang="en-GB" sz="2000" dirty="0"/>
              <a:t> that then enables the offline </a:t>
            </a:r>
            <a:r>
              <a:rPr lang="en-GB" sz="2000" b="1" i="1" dirty="0"/>
              <a:t>password</a:t>
            </a:r>
            <a:r>
              <a:rPr lang="en-GB" sz="2000" dirty="0"/>
              <a:t> recovery.</a:t>
            </a:r>
            <a:endParaRPr lang="en-US" sz="2000" dirty="0"/>
          </a:p>
        </p:txBody>
      </p:sp>
      <p:sp>
        <p:nvSpPr>
          <p:cNvPr id="4" name="Slide Number Placeholder 3"/>
          <p:cNvSpPr>
            <a:spLocks noGrp="1"/>
          </p:cNvSpPr>
          <p:nvPr>
            <p:ph type="sldNum" idx="12"/>
          </p:nvPr>
        </p:nvSpPr>
        <p:spPr/>
        <p:txBody>
          <a:bodyPr/>
          <a:lstStyle/>
          <a:p>
            <a:fld id="{00000000-1234-1234-1234-123412341234}" type="slidenum">
              <a:rPr lang="uk-UA" smtClean="0"/>
              <a:pPr/>
              <a:t>16</a:t>
            </a:fld>
            <a:endParaRPr lang="uk-UA"/>
          </a:p>
        </p:txBody>
      </p:sp>
      <p:sp>
        <p:nvSpPr>
          <p:cNvPr id="6" name="Rectangle 5">
            <a:extLst>
              <a:ext uri="{FF2B5EF4-FFF2-40B4-BE49-F238E27FC236}">
                <a16:creationId xmlns:a16="http://schemas.microsoft.com/office/drawing/2014/main" id="{42037D3B-DE92-D74C-BC71-D3C3670E0EEC}"/>
              </a:ext>
            </a:extLst>
          </p:cNvPr>
          <p:cNvSpPr/>
          <p:nvPr/>
        </p:nvSpPr>
        <p:spPr>
          <a:xfrm>
            <a:off x="378913" y="2245447"/>
            <a:ext cx="1321496" cy="1689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client</a:t>
            </a:r>
          </a:p>
        </p:txBody>
      </p:sp>
      <p:cxnSp>
        <p:nvCxnSpPr>
          <p:cNvPr id="9" name="Straight Arrow Connector 8">
            <a:extLst>
              <a:ext uri="{FF2B5EF4-FFF2-40B4-BE49-F238E27FC236}">
                <a16:creationId xmlns:a16="http://schemas.microsoft.com/office/drawing/2014/main" id="{5660E1E6-8BBD-FA41-A2D7-1D6B89C6A85D}"/>
              </a:ext>
            </a:extLst>
          </p:cNvPr>
          <p:cNvCxnSpPr>
            <a:cxnSpLocks/>
          </p:cNvCxnSpPr>
          <p:nvPr/>
        </p:nvCxnSpPr>
        <p:spPr>
          <a:xfrm>
            <a:off x="2039072" y="2255558"/>
            <a:ext cx="5030486"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BFC17271-60E6-FA4B-A24C-F0BD120808AF}"/>
              </a:ext>
            </a:extLst>
          </p:cNvPr>
          <p:cNvSpPr txBox="1"/>
          <p:nvPr/>
        </p:nvSpPr>
        <p:spPr>
          <a:xfrm>
            <a:off x="3784322" y="1844231"/>
            <a:ext cx="1245854"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Client hello</a:t>
            </a:r>
          </a:p>
        </p:txBody>
      </p:sp>
      <p:sp>
        <p:nvSpPr>
          <p:cNvPr id="14" name="TextBox 13">
            <a:extLst>
              <a:ext uri="{FF2B5EF4-FFF2-40B4-BE49-F238E27FC236}">
                <a16:creationId xmlns:a16="http://schemas.microsoft.com/office/drawing/2014/main" id="{6A6CE1B2-6D7B-3840-872A-C3763B09988D}"/>
              </a:ext>
            </a:extLst>
          </p:cNvPr>
          <p:cNvSpPr txBox="1"/>
          <p:nvPr/>
        </p:nvSpPr>
        <p:spPr>
          <a:xfrm>
            <a:off x="1735991" y="2665187"/>
            <a:ext cx="5672019" cy="369332"/>
          </a:xfrm>
          <a:prstGeom prst="rect">
            <a:avLst/>
          </a:prstGeom>
          <a:noFill/>
        </p:spPr>
        <p:txBody>
          <a:bodyPr wrap="square" rtlCol="0">
            <a:spAutoFit/>
          </a:bodyPr>
          <a:lstStyle/>
          <a:p>
            <a:pPr algn="ctr"/>
            <a:r>
              <a:rPr lang="en-GB" sz="1800" dirty="0">
                <a:latin typeface="Calibri" panose="020F0502020204030204" pitchFamily="34" charset="0"/>
                <a:cs typeface="Calibri" panose="020F0502020204030204" pitchFamily="34" charset="0"/>
              </a:rPr>
              <a:t>Server hello, Cert., </a:t>
            </a:r>
            <a:r>
              <a:rPr lang="en-GB" sz="1800" b="1" dirty="0">
                <a:latin typeface="Calibri" panose="020F0502020204030204" pitchFamily="34" charset="0"/>
                <a:cs typeface="Calibri" panose="020F0502020204030204" pitchFamily="34" charset="0"/>
              </a:rPr>
              <a:t>Server Key Exchange (p, q, g, s, B)</a:t>
            </a:r>
            <a:endParaRPr lang="en-US" sz="1800" b="1"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0429EDA1-5F6A-E543-8DD7-64106C00B864}"/>
              </a:ext>
            </a:extLst>
          </p:cNvPr>
          <p:cNvSpPr/>
          <p:nvPr/>
        </p:nvSpPr>
        <p:spPr>
          <a:xfrm>
            <a:off x="3478178" y="3396447"/>
            <a:ext cx="2246128" cy="346249"/>
          </a:xfrm>
          <a:prstGeom prst="rect">
            <a:avLst/>
          </a:prstGeom>
        </p:spPr>
        <p:txBody>
          <a:bodyPr wrap="none">
            <a:spAutoFit/>
          </a:bodyPr>
          <a:lstStyle/>
          <a:p>
            <a:r>
              <a:rPr lang="en-GB" sz="1650" b="1" dirty="0">
                <a:latin typeface="Calibri" panose="020F0502020204030204" pitchFamily="34" charset="0"/>
                <a:cs typeface="Calibri" panose="020F0502020204030204" pitchFamily="34" charset="0"/>
              </a:rPr>
              <a:t>Client Key Exchange (A)</a:t>
            </a:r>
            <a:endParaRPr lang="en-US" sz="1650" b="1" dirty="0">
              <a:latin typeface="Calibri" panose="020F0502020204030204" pitchFamily="34" charset="0"/>
              <a:cs typeface="Calibri" panose="020F0502020204030204" pitchFamily="34" charset="0"/>
            </a:endParaRPr>
          </a:p>
        </p:txBody>
      </p:sp>
      <p:cxnSp>
        <p:nvCxnSpPr>
          <p:cNvPr id="20" name="Straight Arrow Connector 19">
            <a:extLst>
              <a:ext uri="{FF2B5EF4-FFF2-40B4-BE49-F238E27FC236}">
                <a16:creationId xmlns:a16="http://schemas.microsoft.com/office/drawing/2014/main" id="{88869FF8-85F0-724A-8E14-CB1F6CA91CC4}"/>
              </a:ext>
            </a:extLst>
          </p:cNvPr>
          <p:cNvCxnSpPr>
            <a:cxnSpLocks/>
          </p:cNvCxnSpPr>
          <p:nvPr/>
        </p:nvCxnSpPr>
        <p:spPr>
          <a:xfrm>
            <a:off x="2039072" y="3795386"/>
            <a:ext cx="5030486"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25" name="Shape 93">
            <a:extLst>
              <a:ext uri="{FF2B5EF4-FFF2-40B4-BE49-F238E27FC236}">
                <a16:creationId xmlns:a16="http://schemas.microsoft.com/office/drawing/2014/main" id="{BE4FE32A-06A9-E843-8E70-D4E263C9A7CE}"/>
              </a:ext>
            </a:extLst>
          </p:cNvPr>
          <p:cNvPicPr preferRelativeResize="0"/>
          <p:nvPr/>
        </p:nvPicPr>
        <p:blipFill rotWithShape="1">
          <a:blip r:embed="rId3">
            <a:alphaModFix/>
          </a:blip>
          <a:srcRect l="3647" t="14807" r="70707" b="27732"/>
          <a:stretch/>
        </p:blipFill>
        <p:spPr>
          <a:xfrm>
            <a:off x="0" y="2188554"/>
            <a:ext cx="1828321" cy="1797313"/>
          </a:xfrm>
          <a:prstGeom prst="rect">
            <a:avLst/>
          </a:prstGeom>
          <a:noFill/>
          <a:ln>
            <a:noFill/>
          </a:ln>
        </p:spPr>
      </p:pic>
      <p:pic>
        <p:nvPicPr>
          <p:cNvPr id="28" name="Shape 93">
            <a:extLst>
              <a:ext uri="{FF2B5EF4-FFF2-40B4-BE49-F238E27FC236}">
                <a16:creationId xmlns:a16="http://schemas.microsoft.com/office/drawing/2014/main" id="{1B913CFD-A867-B041-AF30-50A4D9070E91}"/>
              </a:ext>
            </a:extLst>
          </p:cNvPr>
          <p:cNvPicPr preferRelativeResize="0"/>
          <p:nvPr/>
        </p:nvPicPr>
        <p:blipFill rotWithShape="1">
          <a:blip r:embed="rId3">
            <a:alphaModFix/>
          </a:blip>
          <a:srcRect l="70178" t="13534" r="4176" b="26113"/>
          <a:stretch/>
        </p:blipFill>
        <p:spPr>
          <a:xfrm>
            <a:off x="7316081" y="2124322"/>
            <a:ext cx="1828322" cy="1887764"/>
          </a:xfrm>
          <a:prstGeom prst="rect">
            <a:avLst/>
          </a:prstGeom>
          <a:noFill/>
          <a:ln>
            <a:noFill/>
          </a:ln>
        </p:spPr>
      </p:pic>
      <p:grpSp>
        <p:nvGrpSpPr>
          <p:cNvPr id="29" name="Group 28">
            <a:extLst>
              <a:ext uri="{FF2B5EF4-FFF2-40B4-BE49-F238E27FC236}">
                <a16:creationId xmlns:a16="http://schemas.microsoft.com/office/drawing/2014/main" id="{0E746E1B-B552-8E4B-B657-A6AA2F8AFB1B}"/>
              </a:ext>
            </a:extLst>
          </p:cNvPr>
          <p:cNvGrpSpPr/>
          <p:nvPr/>
        </p:nvGrpSpPr>
        <p:grpSpPr>
          <a:xfrm>
            <a:off x="7363710" y="2233555"/>
            <a:ext cx="1694158" cy="1621246"/>
            <a:chOff x="6303664" y="4466842"/>
            <a:chExt cx="2258877" cy="2161661"/>
          </a:xfrm>
        </p:grpSpPr>
        <p:sp>
          <p:nvSpPr>
            <p:cNvPr id="7" name="Rectangle 6">
              <a:extLst>
                <a:ext uri="{FF2B5EF4-FFF2-40B4-BE49-F238E27FC236}">
                  <a16:creationId xmlns:a16="http://schemas.microsoft.com/office/drawing/2014/main" id="{5D0476D3-1928-1644-A760-1CBBCF8BD930}"/>
                </a:ext>
              </a:extLst>
            </p:cNvPr>
            <p:cNvSpPr/>
            <p:nvPr/>
          </p:nvSpPr>
          <p:spPr>
            <a:xfrm>
              <a:off x="6303664" y="4466842"/>
              <a:ext cx="2258877" cy="2161661"/>
            </a:xfrm>
            <a:prstGeom prst="rect">
              <a:avLst/>
            </a:prstGeom>
            <a:solidFill>
              <a:schemeClr val="bg1"/>
            </a:solidFill>
            <a:ln w="136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server</a:t>
              </a:r>
            </a:p>
          </p:txBody>
        </p:sp>
        <p:pic>
          <p:nvPicPr>
            <p:cNvPr id="27" name="Picture 26">
              <a:extLst>
                <a:ext uri="{FF2B5EF4-FFF2-40B4-BE49-F238E27FC236}">
                  <a16:creationId xmlns:a16="http://schemas.microsoft.com/office/drawing/2014/main" id="{F803F355-981A-6F4D-8C67-23729E453A49}"/>
                </a:ext>
              </a:extLst>
            </p:cNvPr>
            <p:cNvPicPr>
              <a:picLocks noChangeAspect="1"/>
            </p:cNvPicPr>
            <p:nvPr/>
          </p:nvPicPr>
          <p:blipFill>
            <a:blip r:embed="rId4"/>
            <a:stretch>
              <a:fillRect/>
            </a:stretch>
          </p:blipFill>
          <p:spPr>
            <a:xfrm>
              <a:off x="6425283" y="4523272"/>
              <a:ext cx="2015640" cy="2015640"/>
            </a:xfrm>
            <a:prstGeom prst="rect">
              <a:avLst/>
            </a:prstGeom>
          </p:spPr>
        </p:pic>
      </p:grpSp>
      <p:sp>
        <p:nvSpPr>
          <p:cNvPr id="30" name="TextBox 29">
            <a:extLst>
              <a:ext uri="{FF2B5EF4-FFF2-40B4-BE49-F238E27FC236}">
                <a16:creationId xmlns:a16="http://schemas.microsoft.com/office/drawing/2014/main" id="{4EDCC336-6F92-1B43-BA38-67B1247C7696}"/>
              </a:ext>
            </a:extLst>
          </p:cNvPr>
          <p:cNvSpPr txBox="1"/>
          <p:nvPr/>
        </p:nvSpPr>
        <p:spPr>
          <a:xfrm>
            <a:off x="1944212" y="2665535"/>
            <a:ext cx="5260038" cy="369332"/>
          </a:xfrm>
          <a:prstGeom prst="rect">
            <a:avLst/>
          </a:prstGeom>
          <a:solidFill>
            <a:schemeClr val="bg1"/>
          </a:solidFill>
        </p:spPr>
        <p:txBody>
          <a:bodyPr wrap="square" rtlCol="0">
            <a:spAutoFit/>
          </a:bodyPr>
          <a:lstStyle/>
          <a:p>
            <a:pPr algn="ctr"/>
            <a:r>
              <a:rPr lang="en-GB" sz="1800" dirty="0">
                <a:latin typeface="Calibri" panose="020F0502020204030204" pitchFamily="34" charset="0"/>
                <a:cs typeface="Calibri" panose="020F0502020204030204" pitchFamily="34" charset="0"/>
              </a:rPr>
              <a:t>Server hello, Cert., </a:t>
            </a:r>
            <a:r>
              <a:rPr lang="en-GB" sz="1800" b="1" dirty="0">
                <a:latin typeface="Calibri" panose="020F0502020204030204" pitchFamily="34" charset="0"/>
                <a:cs typeface="Calibri" panose="020F0502020204030204" pitchFamily="34" charset="0"/>
              </a:rPr>
              <a:t>Server Key Exchange (</a:t>
            </a:r>
            <a:r>
              <a:rPr lang="en-GB" sz="1800" b="1" dirty="0">
                <a:solidFill>
                  <a:srgbClr val="FF0000"/>
                </a:solidFill>
                <a:latin typeface="Calibri" panose="020F0502020204030204" pitchFamily="34" charset="0"/>
                <a:cs typeface="Calibri" panose="020F0502020204030204" pitchFamily="34" charset="0"/>
              </a:rPr>
              <a:t>p</a:t>
            </a:r>
            <a:r>
              <a:rPr lang="en-GB" sz="1800" b="1" dirty="0">
                <a:latin typeface="Calibri" panose="020F0502020204030204" pitchFamily="34" charset="0"/>
                <a:cs typeface="Calibri" panose="020F0502020204030204" pitchFamily="34" charset="0"/>
              </a:rPr>
              <a:t>, </a:t>
            </a:r>
            <a:r>
              <a:rPr lang="en-GB" sz="1800" b="1" dirty="0">
                <a:solidFill>
                  <a:srgbClr val="FF0000"/>
                </a:solidFill>
                <a:latin typeface="Calibri" panose="020F0502020204030204" pitchFamily="34" charset="0"/>
                <a:cs typeface="Calibri" panose="020F0502020204030204" pitchFamily="34" charset="0"/>
              </a:rPr>
              <a:t>q</a:t>
            </a:r>
            <a:r>
              <a:rPr lang="en-GB" sz="1800" b="1" dirty="0">
                <a:latin typeface="Calibri" panose="020F0502020204030204" pitchFamily="34" charset="0"/>
                <a:cs typeface="Calibri" panose="020F0502020204030204" pitchFamily="34" charset="0"/>
              </a:rPr>
              <a:t>, </a:t>
            </a:r>
            <a:r>
              <a:rPr lang="en-GB" sz="1800" b="1" dirty="0">
                <a:solidFill>
                  <a:srgbClr val="FF0000"/>
                </a:solidFill>
                <a:latin typeface="Calibri" panose="020F0502020204030204" pitchFamily="34" charset="0"/>
                <a:cs typeface="Calibri" panose="020F0502020204030204" pitchFamily="34" charset="0"/>
              </a:rPr>
              <a:t>g</a:t>
            </a:r>
            <a:r>
              <a:rPr lang="en-GB" sz="1800" b="1" dirty="0">
                <a:latin typeface="Calibri" panose="020F0502020204030204" pitchFamily="34" charset="0"/>
                <a:cs typeface="Calibri" panose="020F0502020204030204" pitchFamily="34" charset="0"/>
              </a:rPr>
              <a:t>, s, B)</a:t>
            </a:r>
            <a:endParaRPr lang="en-US" sz="1800" b="1"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552BDAAA-0AE3-9345-9EF3-BC6B0A5BF76B}"/>
              </a:ext>
            </a:extLst>
          </p:cNvPr>
          <p:cNvSpPr/>
          <p:nvPr/>
        </p:nvSpPr>
        <p:spPr>
          <a:xfrm>
            <a:off x="588538" y="1858436"/>
            <a:ext cx="679994" cy="346249"/>
          </a:xfrm>
          <a:prstGeom prst="rect">
            <a:avLst/>
          </a:prstGeom>
        </p:spPr>
        <p:txBody>
          <a:bodyPr wrap="none">
            <a:spAutoFit/>
          </a:bodyPr>
          <a:lstStyle/>
          <a:p>
            <a:r>
              <a:rPr lang="en-GB" sz="1650" dirty="0">
                <a:solidFill>
                  <a:srgbClr val="222222"/>
                </a:solidFill>
                <a:latin typeface="Calibri" panose="020F0502020204030204" pitchFamily="34" charset="0"/>
                <a:cs typeface="Calibri" panose="020F0502020204030204" pitchFamily="34" charset="0"/>
              </a:rPr>
              <a:t>Client</a:t>
            </a:r>
            <a:endParaRPr lang="en-US" sz="1650" dirty="0">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86F80AA1-F0B0-2048-817B-E54916674E66}"/>
              </a:ext>
            </a:extLst>
          </p:cNvPr>
          <p:cNvSpPr/>
          <p:nvPr/>
        </p:nvSpPr>
        <p:spPr>
          <a:xfrm>
            <a:off x="7880320" y="1855773"/>
            <a:ext cx="737702" cy="346249"/>
          </a:xfrm>
          <a:prstGeom prst="rect">
            <a:avLst/>
          </a:prstGeom>
        </p:spPr>
        <p:txBody>
          <a:bodyPr wrap="none">
            <a:spAutoFit/>
          </a:bodyPr>
          <a:lstStyle/>
          <a:p>
            <a:r>
              <a:rPr lang="en-GB" sz="1650" dirty="0">
                <a:solidFill>
                  <a:srgbClr val="222222"/>
                </a:solidFill>
                <a:latin typeface="Calibri" panose="020F0502020204030204" pitchFamily="34" charset="0"/>
                <a:cs typeface="Calibri" panose="020F0502020204030204" pitchFamily="34" charset="0"/>
              </a:rPr>
              <a:t>Server</a:t>
            </a:r>
            <a:endParaRPr lang="en-US" sz="165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5546DD0C-074B-714D-8DB0-01BB8ABC6BB9}"/>
                  </a:ext>
                </a:extLst>
              </p:cNvPr>
              <p:cNvSpPr/>
              <p:nvPr/>
            </p:nvSpPr>
            <p:spPr>
              <a:xfrm>
                <a:off x="-26348" y="4320352"/>
                <a:ext cx="1697131"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50" i="1">
                          <a:latin typeface="Cambria Math" panose="02040503050406030204" pitchFamily="18" charset="0"/>
                          <a:cs typeface="Calibri" panose="020F0502020204030204" pitchFamily="34" charset="0"/>
                        </a:rPr>
                        <m:t>𝐴</m:t>
                      </m:r>
                      <m:r>
                        <a:rPr lang="en-GB" sz="1650" i="1">
                          <a:latin typeface="Cambria Math" panose="02040503050406030204" pitchFamily="18" charset="0"/>
                          <a:cs typeface="Calibri" panose="020F0502020204030204" pitchFamily="34" charset="0"/>
                        </a:rPr>
                        <m:t>=</m:t>
                      </m:r>
                      <m:sSup>
                        <m:sSupPr>
                          <m:ctrlPr>
                            <a:rPr lang="en-GB" sz="1650" i="1">
                              <a:latin typeface="Cambria Math" panose="02040503050406030204" pitchFamily="18" charset="0"/>
                              <a:cs typeface="Calibri" panose="020F0502020204030204" pitchFamily="34" charset="0"/>
                            </a:rPr>
                          </m:ctrlPr>
                        </m:sSupPr>
                        <m:e>
                          <m:r>
                            <a:rPr lang="en-GB" sz="1650" i="1">
                              <a:latin typeface="Cambria Math" panose="02040503050406030204" pitchFamily="18" charset="0"/>
                              <a:cs typeface="Calibri" panose="020F0502020204030204" pitchFamily="34" charset="0"/>
                            </a:rPr>
                            <m:t>𝑔</m:t>
                          </m:r>
                        </m:e>
                        <m:sup>
                          <m:r>
                            <a:rPr lang="en-GB" sz="1650" i="1">
                              <a:latin typeface="Cambria Math" panose="02040503050406030204" pitchFamily="18" charset="0"/>
                              <a:cs typeface="Calibri" panose="020F0502020204030204" pitchFamily="34" charset="0"/>
                            </a:rPr>
                            <m:t>𝑎</m:t>
                          </m:r>
                        </m:sup>
                      </m:sSup>
                      <m:r>
                        <a:rPr lang="en-GB" sz="1650" i="1">
                          <a:latin typeface="Cambria Math" panose="02040503050406030204" pitchFamily="18" charset="0"/>
                          <a:cs typeface="Calibri" panose="020F0502020204030204" pitchFamily="34" charset="0"/>
                        </a:rPr>
                        <m:t> (</m:t>
                      </m:r>
                      <m:r>
                        <a:rPr lang="en-GB" sz="1650" i="1">
                          <a:latin typeface="Cambria Math" panose="02040503050406030204" pitchFamily="18" charset="0"/>
                          <a:cs typeface="Calibri" panose="020F0502020204030204" pitchFamily="34" charset="0"/>
                        </a:rPr>
                        <m:t>𝑚𝑜𝑑</m:t>
                      </m:r>
                      <m:r>
                        <a:rPr lang="en-GB" sz="1650" i="1">
                          <a:latin typeface="Cambria Math" panose="02040503050406030204" pitchFamily="18" charset="0"/>
                          <a:cs typeface="Calibri" panose="020F0502020204030204" pitchFamily="34" charset="0"/>
                        </a:rPr>
                        <m:t> </m:t>
                      </m:r>
                      <m:r>
                        <a:rPr lang="en-GB" sz="1650" i="1">
                          <a:latin typeface="Cambria Math" panose="02040503050406030204" pitchFamily="18" charset="0"/>
                          <a:cs typeface="Calibri" panose="020F0502020204030204" pitchFamily="34" charset="0"/>
                        </a:rPr>
                        <m:t>𝑝</m:t>
                      </m:r>
                      <m:r>
                        <a:rPr lang="en-GB" sz="1650" i="1">
                          <a:latin typeface="Cambria Math" panose="02040503050406030204" pitchFamily="18" charset="0"/>
                          <a:cs typeface="Calibri" panose="020F0502020204030204" pitchFamily="34" charset="0"/>
                        </a:rPr>
                        <m:t>)</m:t>
                      </m:r>
                    </m:oMath>
                  </m:oMathPara>
                </a14:m>
                <a:endParaRPr lang="en-US" sz="1650" dirty="0">
                  <a:latin typeface="Calibri" panose="020F0502020204030204" pitchFamily="34" charset="0"/>
                  <a:cs typeface="Calibri" panose="020F0502020204030204" pitchFamily="34" charset="0"/>
                </a:endParaRPr>
              </a:p>
            </p:txBody>
          </p:sp>
        </mc:Choice>
        <mc:Fallback xmlns="">
          <p:sp>
            <p:nvSpPr>
              <p:cNvPr id="34" name="Rectangle 33">
                <a:extLst>
                  <a:ext uri="{FF2B5EF4-FFF2-40B4-BE49-F238E27FC236}">
                    <a16:creationId xmlns:a16="http://schemas.microsoft.com/office/drawing/2014/main" id="{5546DD0C-074B-714D-8DB0-01BB8ABC6BB9}"/>
                  </a:ext>
                </a:extLst>
              </p:cNvPr>
              <p:cNvSpPr>
                <a:spLocks noRot="1" noChangeAspect="1" noMove="1" noResize="1" noEditPoints="1" noAdjustHandles="1" noChangeArrowheads="1" noChangeShapeType="1" noTextEdit="1"/>
              </p:cNvSpPr>
              <p:nvPr/>
            </p:nvSpPr>
            <p:spPr>
              <a:xfrm>
                <a:off x="-26348" y="4320352"/>
                <a:ext cx="1697131" cy="346249"/>
              </a:xfrm>
              <a:prstGeom prst="rect">
                <a:avLst/>
              </a:prstGeom>
              <a:blipFill>
                <a:blip r:embed="rId5"/>
                <a:stretch>
                  <a:fillRect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2DEB0495-971D-134F-95B8-E68D6F08C3A0}"/>
                  </a:ext>
                </a:extLst>
              </p:cNvPr>
              <p:cNvSpPr/>
              <p:nvPr/>
            </p:nvSpPr>
            <p:spPr>
              <a:xfrm>
                <a:off x="-26348" y="4016040"/>
                <a:ext cx="217431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50" i="1" dirty="0">
                          <a:latin typeface="Cambria Math" panose="02040503050406030204" pitchFamily="18" charset="0"/>
                          <a:cs typeface="Calibri" panose="020F0502020204030204" pitchFamily="34" charset="0"/>
                        </a:rPr>
                        <m:t>𝑎</m:t>
                      </m:r>
                      <m:r>
                        <a:rPr lang="en-GB" sz="1650" i="1" dirty="0">
                          <a:latin typeface="Cambria Math" panose="02040503050406030204" pitchFamily="18" charset="0"/>
                          <a:cs typeface="Calibri" panose="020F0502020204030204" pitchFamily="34" charset="0"/>
                        </a:rPr>
                        <m:t>=</m:t>
                      </m:r>
                      <m:r>
                        <a:rPr lang="en-GB" sz="1650" i="1" dirty="0">
                          <a:latin typeface="Cambria Math" panose="02040503050406030204" pitchFamily="18" charset="0"/>
                          <a:cs typeface="Calibri" panose="020F0502020204030204" pitchFamily="34" charset="0"/>
                        </a:rPr>
                        <m:t>𝐻</m:t>
                      </m:r>
                      <m:r>
                        <a:rPr lang="en-GB" sz="1650" i="1" dirty="0">
                          <a:latin typeface="Cambria Math" panose="02040503050406030204" pitchFamily="18" charset="0"/>
                          <a:cs typeface="Calibri" panose="020F0502020204030204" pitchFamily="34" charset="0"/>
                        </a:rPr>
                        <m:t>(</m:t>
                      </m:r>
                      <m:r>
                        <a:rPr lang="en-GB" sz="1650" i="1" dirty="0">
                          <a:latin typeface="Cambria Math" panose="02040503050406030204" pitchFamily="18" charset="0"/>
                          <a:cs typeface="Calibri" panose="020F0502020204030204" pitchFamily="34" charset="0"/>
                        </a:rPr>
                        <m:t>𝑠</m:t>
                      </m:r>
                      <m:r>
                        <a:rPr lang="en-GB" sz="1650" i="1" dirty="0">
                          <a:latin typeface="Cambria Math" panose="02040503050406030204" pitchFamily="18" charset="0"/>
                          <a:cs typeface="Calibri" panose="020F0502020204030204" pitchFamily="34" charset="0"/>
                        </a:rPr>
                        <m:t>,</m:t>
                      </m:r>
                      <m:r>
                        <a:rPr lang="en-GB" sz="1650" b="1" i="1" dirty="0">
                          <a:latin typeface="Cambria Math" panose="02040503050406030204" pitchFamily="18" charset="0"/>
                          <a:cs typeface="Calibri" panose="020F0502020204030204" pitchFamily="34" charset="0"/>
                        </a:rPr>
                        <m:t>𝒑𝒂𝒔𝒔𝒘𝒐𝒓𝒅</m:t>
                      </m:r>
                      <m:r>
                        <a:rPr lang="en-GB" sz="1650" i="1" dirty="0">
                          <a:latin typeface="Cambria Math" panose="02040503050406030204" pitchFamily="18" charset="0"/>
                          <a:cs typeface="Calibri" panose="020F0502020204030204" pitchFamily="34" charset="0"/>
                        </a:rPr>
                        <m:t>)</m:t>
                      </m:r>
                    </m:oMath>
                  </m:oMathPara>
                </a14:m>
                <a:endParaRPr lang="en-US" sz="1650" dirty="0"/>
              </a:p>
            </p:txBody>
          </p:sp>
        </mc:Choice>
        <mc:Fallback xmlns="">
          <p:sp>
            <p:nvSpPr>
              <p:cNvPr id="35" name="Rectangle 34">
                <a:extLst>
                  <a:ext uri="{FF2B5EF4-FFF2-40B4-BE49-F238E27FC236}">
                    <a16:creationId xmlns:a16="http://schemas.microsoft.com/office/drawing/2014/main" id="{2DEB0495-971D-134F-95B8-E68D6F08C3A0}"/>
                  </a:ext>
                </a:extLst>
              </p:cNvPr>
              <p:cNvSpPr>
                <a:spLocks noRot="1" noChangeAspect="1" noMove="1" noResize="1" noEditPoints="1" noAdjustHandles="1" noChangeArrowheads="1" noChangeShapeType="1" noTextEdit="1"/>
              </p:cNvSpPr>
              <p:nvPr/>
            </p:nvSpPr>
            <p:spPr>
              <a:xfrm>
                <a:off x="-26348" y="4016040"/>
                <a:ext cx="2174313" cy="346249"/>
              </a:xfrm>
              <a:prstGeom prst="rect">
                <a:avLst/>
              </a:prstGeom>
              <a:blipFill>
                <a:blip r:embed="rId6"/>
                <a:stretch>
                  <a:fillRect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20AA4D7-D268-FE49-9EF3-54D0AC6B1A3D}"/>
                  </a:ext>
                </a:extLst>
              </p:cNvPr>
              <p:cNvSpPr/>
              <p:nvPr/>
            </p:nvSpPr>
            <p:spPr>
              <a:xfrm>
                <a:off x="7417419" y="3987331"/>
                <a:ext cx="1687385" cy="3507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GB" sz="1650">
                          <a:latin typeface="Cambria Math" panose="02040503050406030204" pitchFamily="18" charset="0"/>
                          <a:cs typeface="Calibri" panose="020F0502020204030204" pitchFamily="34" charset="0"/>
                        </a:rPr>
                        <m:t>B</m:t>
                      </m:r>
                      <m:r>
                        <a:rPr lang="en-GB" sz="1650" i="1">
                          <a:latin typeface="Cambria Math" panose="02040503050406030204" pitchFamily="18" charset="0"/>
                          <a:cs typeface="Calibri" panose="020F0502020204030204" pitchFamily="34" charset="0"/>
                        </a:rPr>
                        <m:t>=</m:t>
                      </m:r>
                      <m:sSup>
                        <m:sSupPr>
                          <m:ctrlPr>
                            <a:rPr lang="en-GB" sz="1650" i="1">
                              <a:latin typeface="Cambria Math" panose="02040503050406030204" pitchFamily="18" charset="0"/>
                              <a:cs typeface="Calibri" panose="020F0502020204030204" pitchFamily="34" charset="0"/>
                            </a:rPr>
                          </m:ctrlPr>
                        </m:sSupPr>
                        <m:e>
                          <m:r>
                            <a:rPr lang="en-GB" sz="1650" i="1">
                              <a:latin typeface="Cambria Math" panose="02040503050406030204" pitchFamily="18" charset="0"/>
                              <a:cs typeface="Calibri" panose="020F0502020204030204" pitchFamily="34" charset="0"/>
                            </a:rPr>
                            <m:t>𝑔</m:t>
                          </m:r>
                        </m:e>
                        <m:sup>
                          <m:r>
                            <a:rPr lang="en-GB" sz="1650" i="1">
                              <a:latin typeface="Cambria Math" panose="02040503050406030204" pitchFamily="18" charset="0"/>
                              <a:cs typeface="Calibri" panose="020F0502020204030204" pitchFamily="34" charset="0"/>
                            </a:rPr>
                            <m:t>𝑏</m:t>
                          </m:r>
                        </m:sup>
                      </m:sSup>
                      <m:r>
                        <a:rPr lang="en-GB" sz="1650" i="1">
                          <a:latin typeface="Cambria Math" panose="02040503050406030204" pitchFamily="18" charset="0"/>
                          <a:cs typeface="Calibri" panose="020F0502020204030204" pitchFamily="34" charset="0"/>
                        </a:rPr>
                        <m:t> (</m:t>
                      </m:r>
                      <m:r>
                        <a:rPr lang="en-GB" sz="1650" i="1">
                          <a:latin typeface="Cambria Math" panose="02040503050406030204" pitchFamily="18" charset="0"/>
                          <a:cs typeface="Calibri" panose="020F0502020204030204" pitchFamily="34" charset="0"/>
                        </a:rPr>
                        <m:t>𝑚𝑜𝑑</m:t>
                      </m:r>
                      <m:r>
                        <a:rPr lang="en-GB" sz="1650" i="1">
                          <a:latin typeface="Cambria Math" panose="02040503050406030204" pitchFamily="18" charset="0"/>
                          <a:cs typeface="Calibri" panose="020F0502020204030204" pitchFamily="34" charset="0"/>
                        </a:rPr>
                        <m:t> </m:t>
                      </m:r>
                      <m:r>
                        <a:rPr lang="en-GB" sz="1650" i="1">
                          <a:latin typeface="Cambria Math" panose="02040503050406030204" pitchFamily="18" charset="0"/>
                          <a:cs typeface="Calibri" panose="020F0502020204030204" pitchFamily="34" charset="0"/>
                        </a:rPr>
                        <m:t>𝑝</m:t>
                      </m:r>
                      <m:r>
                        <a:rPr lang="en-GB" sz="1650" i="1">
                          <a:latin typeface="Cambria Math" panose="02040503050406030204" pitchFamily="18" charset="0"/>
                          <a:cs typeface="Calibri" panose="020F0502020204030204" pitchFamily="34" charset="0"/>
                        </a:rPr>
                        <m:t>)</m:t>
                      </m:r>
                    </m:oMath>
                  </m:oMathPara>
                </a14:m>
                <a:endParaRPr lang="en-US" sz="1650" dirty="0">
                  <a:latin typeface="Calibri" panose="020F0502020204030204" pitchFamily="34" charset="0"/>
                  <a:cs typeface="Calibri" panose="020F0502020204030204" pitchFamily="34" charset="0"/>
                </a:endParaRPr>
              </a:p>
            </p:txBody>
          </p:sp>
        </mc:Choice>
        <mc:Fallback xmlns="">
          <p:sp>
            <p:nvSpPr>
              <p:cNvPr id="36" name="Rectangle 35">
                <a:extLst>
                  <a:ext uri="{FF2B5EF4-FFF2-40B4-BE49-F238E27FC236}">
                    <a16:creationId xmlns:a16="http://schemas.microsoft.com/office/drawing/2014/main" id="{820AA4D7-D268-FE49-9EF3-54D0AC6B1A3D}"/>
                  </a:ext>
                </a:extLst>
              </p:cNvPr>
              <p:cNvSpPr>
                <a:spLocks noRot="1" noChangeAspect="1" noMove="1" noResize="1" noEditPoints="1" noAdjustHandles="1" noChangeArrowheads="1" noChangeShapeType="1" noTextEdit="1"/>
              </p:cNvSpPr>
              <p:nvPr/>
            </p:nvSpPr>
            <p:spPr>
              <a:xfrm>
                <a:off x="7417419" y="3987331"/>
                <a:ext cx="1687385" cy="350737"/>
              </a:xfrm>
              <a:prstGeom prst="rect">
                <a:avLst/>
              </a:prstGeom>
              <a:blipFill>
                <a:blip r:embed="rId7"/>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26294DA-CC8F-CF45-B3C1-A8AEC7045498}"/>
                  </a:ext>
                </a:extLst>
              </p:cNvPr>
              <p:cNvSpPr/>
              <p:nvPr/>
            </p:nvSpPr>
            <p:spPr>
              <a:xfrm>
                <a:off x="-26348" y="4319021"/>
                <a:ext cx="1716624" cy="34624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GB" sz="1650" i="1">
                          <a:latin typeface="Cambria Math" panose="02040503050406030204" pitchFamily="18" charset="0"/>
                          <a:cs typeface="Calibri" panose="020F0502020204030204" pitchFamily="34" charset="0"/>
                        </a:rPr>
                        <m:t>𝐴</m:t>
                      </m:r>
                      <m:r>
                        <a:rPr lang="en-GB" sz="1650" i="1">
                          <a:latin typeface="Cambria Math" panose="02040503050406030204" pitchFamily="18" charset="0"/>
                          <a:cs typeface="Calibri" panose="020F0502020204030204" pitchFamily="34" charset="0"/>
                        </a:rPr>
                        <m:t>=</m:t>
                      </m:r>
                      <m:sSup>
                        <m:sSupPr>
                          <m:ctrlPr>
                            <a:rPr lang="en-GB" sz="1650" i="1">
                              <a:latin typeface="Cambria Math" panose="02040503050406030204" pitchFamily="18" charset="0"/>
                              <a:cs typeface="Calibri" panose="020F0502020204030204" pitchFamily="34" charset="0"/>
                            </a:rPr>
                          </m:ctrlPr>
                        </m:sSupPr>
                        <m:e>
                          <m:r>
                            <a:rPr lang="en-GB" sz="1650" b="1" i="1">
                              <a:solidFill>
                                <a:srgbClr val="FF0000"/>
                              </a:solidFill>
                              <a:latin typeface="Cambria Math" panose="02040503050406030204" pitchFamily="18" charset="0"/>
                              <a:cs typeface="Calibri" panose="020F0502020204030204" pitchFamily="34" charset="0"/>
                            </a:rPr>
                            <m:t>𝒈</m:t>
                          </m:r>
                        </m:e>
                        <m:sup>
                          <m:r>
                            <a:rPr lang="en-GB" sz="1650" i="1">
                              <a:latin typeface="Cambria Math" panose="02040503050406030204" pitchFamily="18" charset="0"/>
                              <a:cs typeface="Calibri" panose="020F0502020204030204" pitchFamily="34" charset="0"/>
                            </a:rPr>
                            <m:t>𝑎</m:t>
                          </m:r>
                        </m:sup>
                      </m:sSup>
                      <m:r>
                        <a:rPr lang="en-GB" sz="1650" i="1">
                          <a:latin typeface="Cambria Math" panose="02040503050406030204" pitchFamily="18" charset="0"/>
                          <a:cs typeface="Calibri" panose="020F0502020204030204" pitchFamily="34" charset="0"/>
                        </a:rPr>
                        <m:t> (</m:t>
                      </m:r>
                      <m:r>
                        <a:rPr lang="en-GB" sz="1650" i="1">
                          <a:latin typeface="Cambria Math" panose="02040503050406030204" pitchFamily="18" charset="0"/>
                          <a:cs typeface="Calibri" panose="020F0502020204030204" pitchFamily="34" charset="0"/>
                        </a:rPr>
                        <m:t>𝑚𝑜𝑑</m:t>
                      </m:r>
                      <m:r>
                        <a:rPr lang="en-GB" sz="1650" i="1">
                          <a:latin typeface="Cambria Math" panose="02040503050406030204" pitchFamily="18" charset="0"/>
                          <a:cs typeface="Calibri" panose="020F0502020204030204" pitchFamily="34" charset="0"/>
                        </a:rPr>
                        <m:t> </m:t>
                      </m:r>
                      <m:r>
                        <a:rPr lang="en-GB" sz="1650" b="1" i="1">
                          <a:solidFill>
                            <a:srgbClr val="FF0000"/>
                          </a:solidFill>
                          <a:latin typeface="Cambria Math" panose="02040503050406030204" pitchFamily="18" charset="0"/>
                          <a:cs typeface="Calibri" panose="020F0502020204030204" pitchFamily="34" charset="0"/>
                        </a:rPr>
                        <m:t>𝒑</m:t>
                      </m:r>
                      <m:r>
                        <a:rPr lang="en-GB" sz="1650" i="1">
                          <a:latin typeface="Cambria Math" panose="02040503050406030204" pitchFamily="18" charset="0"/>
                          <a:cs typeface="Calibri" panose="020F0502020204030204" pitchFamily="34" charset="0"/>
                        </a:rPr>
                        <m:t>)</m:t>
                      </m:r>
                    </m:oMath>
                  </m:oMathPara>
                </a14:m>
                <a:endParaRPr lang="en-US" sz="1650" dirty="0">
                  <a:latin typeface="Calibri" panose="020F0502020204030204" pitchFamily="34" charset="0"/>
                  <a:cs typeface="Calibri" panose="020F0502020204030204" pitchFamily="34" charset="0"/>
                </a:endParaRPr>
              </a:p>
            </p:txBody>
          </p:sp>
        </mc:Choice>
        <mc:Fallback xmlns="">
          <p:sp>
            <p:nvSpPr>
              <p:cNvPr id="38" name="Rectangle 37">
                <a:extLst>
                  <a:ext uri="{FF2B5EF4-FFF2-40B4-BE49-F238E27FC236}">
                    <a16:creationId xmlns:a16="http://schemas.microsoft.com/office/drawing/2014/main" id="{C26294DA-CC8F-CF45-B3C1-A8AEC7045498}"/>
                  </a:ext>
                </a:extLst>
              </p:cNvPr>
              <p:cNvSpPr>
                <a:spLocks noRot="1" noChangeAspect="1" noMove="1" noResize="1" noEditPoints="1" noAdjustHandles="1" noChangeArrowheads="1" noChangeShapeType="1" noTextEdit="1"/>
              </p:cNvSpPr>
              <p:nvPr/>
            </p:nvSpPr>
            <p:spPr>
              <a:xfrm>
                <a:off x="-26348" y="4319021"/>
                <a:ext cx="1716624" cy="346249"/>
              </a:xfrm>
              <a:prstGeom prst="rect">
                <a:avLst/>
              </a:prstGeom>
              <a:blipFill>
                <a:blip r:embed="rId8"/>
                <a:stretch>
                  <a:fillRect b="-14286"/>
                </a:stretch>
              </a:blipFill>
            </p:spPr>
            <p:txBody>
              <a:bodyPr/>
              <a:lstStyle/>
              <a:p>
                <a:r>
                  <a:rPr lang="en-US">
                    <a:noFill/>
                  </a:rPr>
                  <a:t> </a:t>
                </a:r>
              </a:p>
            </p:txBody>
          </p:sp>
        </mc:Fallback>
      </mc:AlternateContent>
      <p:sp>
        <p:nvSpPr>
          <p:cNvPr id="24" name="Cloud Callout 23">
            <a:extLst>
              <a:ext uri="{FF2B5EF4-FFF2-40B4-BE49-F238E27FC236}">
                <a16:creationId xmlns:a16="http://schemas.microsoft.com/office/drawing/2014/main" id="{E07236B5-62D3-C747-BD06-6C48C8E7F7B5}"/>
              </a:ext>
            </a:extLst>
          </p:cNvPr>
          <p:cNvSpPr/>
          <p:nvPr/>
        </p:nvSpPr>
        <p:spPr>
          <a:xfrm>
            <a:off x="914160" y="772662"/>
            <a:ext cx="2161310" cy="1278082"/>
          </a:xfrm>
          <a:prstGeom prst="cloudCallout">
            <a:avLst>
              <a:gd name="adj1" fmla="val -24679"/>
              <a:gd name="adj2" fmla="val 81199"/>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n>
                  <a:solidFill>
                    <a:sysClr val="windowText" lastClr="000000"/>
                  </a:solidFill>
                </a:ln>
                <a:solidFill>
                  <a:sysClr val="windowText" lastClr="000000"/>
                </a:solidFill>
                <a:latin typeface="Calibri" panose="020F0502020204030204" pitchFamily="34" charset="0"/>
                <a:cs typeface="Calibri" panose="020F0502020204030204" pitchFamily="34" charset="0"/>
              </a:rPr>
              <a:t>Validation of</a:t>
            </a:r>
          </a:p>
          <a:p>
            <a:pPr algn="ctr"/>
            <a:r>
              <a:rPr lang="en-US" sz="1800" i="1" dirty="0">
                <a:ln>
                  <a:solidFill>
                    <a:sysClr val="windowText" lastClr="000000"/>
                  </a:solidFill>
                </a:ln>
                <a:solidFill>
                  <a:sysClr val="windowText" lastClr="000000"/>
                </a:solidFill>
                <a:latin typeface="Calibri" panose="020F0502020204030204" pitchFamily="34" charset="0"/>
                <a:cs typeface="Calibri" panose="020F0502020204030204" pitchFamily="34" charset="0"/>
              </a:rPr>
              <a:t>p, q, g ?</a:t>
            </a:r>
          </a:p>
        </p:txBody>
      </p:sp>
      <p:cxnSp>
        <p:nvCxnSpPr>
          <p:cNvPr id="11" name="Straight Arrow Connector 10">
            <a:extLst>
              <a:ext uri="{FF2B5EF4-FFF2-40B4-BE49-F238E27FC236}">
                <a16:creationId xmlns:a16="http://schemas.microsoft.com/office/drawing/2014/main" id="{7D32A834-4549-6D43-BC5F-70BCA9A2A4A4}"/>
              </a:ext>
            </a:extLst>
          </p:cNvPr>
          <p:cNvCxnSpPr>
            <a:cxnSpLocks/>
          </p:cNvCxnSpPr>
          <p:nvPr/>
        </p:nvCxnSpPr>
        <p:spPr>
          <a:xfrm flipH="1">
            <a:off x="2040444" y="3087210"/>
            <a:ext cx="5030487"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A413C279-0722-9E4F-8D75-7AA1C5A7C123}"/>
              </a:ext>
            </a:extLst>
          </p:cNvPr>
          <p:cNvPicPr>
            <a:picLocks noChangeAspect="1"/>
          </p:cNvPicPr>
          <p:nvPr/>
        </p:nvPicPr>
        <p:blipFill>
          <a:blip r:embed="rId9"/>
          <a:stretch>
            <a:fillRect/>
          </a:stretch>
        </p:blipFill>
        <p:spPr>
          <a:xfrm>
            <a:off x="7242919" y="5078711"/>
            <a:ext cx="1131724" cy="1434212"/>
          </a:xfrm>
          <a:prstGeom prst="rect">
            <a:avLst/>
          </a:prstGeom>
        </p:spPr>
      </p:pic>
      <p:pic>
        <p:nvPicPr>
          <p:cNvPr id="26" name="Picture 25">
            <a:extLst>
              <a:ext uri="{FF2B5EF4-FFF2-40B4-BE49-F238E27FC236}">
                <a16:creationId xmlns:a16="http://schemas.microsoft.com/office/drawing/2014/main" id="{26D5E990-9A84-4D46-8A9B-B85515AC33E5}"/>
              </a:ext>
            </a:extLst>
          </p:cNvPr>
          <p:cNvPicPr>
            <a:picLocks noChangeAspect="1"/>
          </p:cNvPicPr>
          <p:nvPr/>
        </p:nvPicPr>
        <p:blipFill rotWithShape="1">
          <a:blip r:embed="rId10"/>
          <a:srcRect t="43480"/>
          <a:stretch/>
        </p:blipFill>
        <p:spPr>
          <a:xfrm>
            <a:off x="2645693" y="4172887"/>
            <a:ext cx="3812257" cy="1800280"/>
          </a:xfrm>
          <a:prstGeom prst="rect">
            <a:avLst/>
          </a:prstGeom>
        </p:spPr>
      </p:pic>
    </p:spTree>
    <p:extLst>
      <p:ext uri="{BB962C8B-B14F-4D97-AF65-F5344CB8AC3E}">
        <p14:creationId xmlns:p14="http://schemas.microsoft.com/office/powerpoint/2010/main" val="212137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4" grpId="0"/>
      <p:bldP spid="15" grpId="0"/>
      <p:bldP spid="30" grpId="0" animBg="1"/>
      <p:bldP spid="34" grpId="0"/>
      <p:bldP spid="35" grpId="0"/>
      <p:bldP spid="38"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D5A5D4-95D3-0347-AB93-DF9ED47C2F63}"/>
              </a:ext>
            </a:extLst>
          </p:cNvPr>
          <p:cNvSpPr>
            <a:spLocks noGrp="1"/>
          </p:cNvSpPr>
          <p:nvPr>
            <p:ph type="body" idx="1"/>
          </p:nvPr>
        </p:nvSpPr>
        <p:spPr>
          <a:xfrm>
            <a:off x="486472" y="1017234"/>
            <a:ext cx="8426525" cy="1543936"/>
          </a:xfrm>
        </p:spPr>
        <p:txBody>
          <a:bodyPr/>
          <a:lstStyle/>
          <a:p>
            <a:r>
              <a:rPr lang="en-US" sz="2200" dirty="0"/>
              <a:t>Pseudoprimes to the Miller-Rabin test are composite numbers with high proportion of non-witnesses.</a:t>
            </a:r>
          </a:p>
          <a:p>
            <a:r>
              <a:rPr lang="en-US" sz="2200" dirty="0"/>
              <a:t>We introduce a result that links </a:t>
            </a:r>
            <a:r>
              <a:rPr lang="en-GB" sz="2200" dirty="0"/>
              <a:t>the number of factors a number </a:t>
            </a:r>
            <a:r>
              <a:rPr lang="en-GB" sz="2200" i="1" dirty="0"/>
              <a:t>n</a:t>
            </a:r>
            <a:r>
              <a:rPr lang="en-GB" sz="2200" dirty="0"/>
              <a:t> has, with the </a:t>
            </a:r>
            <a:r>
              <a:rPr lang="en-GB" sz="2200" b="1" dirty="0"/>
              <a:t>maximum</a:t>
            </a:r>
            <a:r>
              <a:rPr lang="en-GB" sz="2200" dirty="0"/>
              <a:t> number of non-witnesses.</a:t>
            </a:r>
          </a:p>
          <a:p>
            <a:endParaRPr lang="en-US" dirty="0"/>
          </a:p>
        </p:txBody>
      </p:sp>
      <p:sp>
        <p:nvSpPr>
          <p:cNvPr id="4" name="Slide Number Placeholder 3">
            <a:extLst>
              <a:ext uri="{FF2B5EF4-FFF2-40B4-BE49-F238E27FC236}">
                <a16:creationId xmlns:a16="http://schemas.microsoft.com/office/drawing/2014/main" id="{F6894DDA-E1FA-A649-80A8-4D61CD2CFCD6}"/>
              </a:ext>
            </a:extLst>
          </p:cNvPr>
          <p:cNvSpPr>
            <a:spLocks noGrp="1"/>
          </p:cNvSpPr>
          <p:nvPr>
            <p:ph type="sldNum" idx="12"/>
          </p:nvPr>
        </p:nvSpPr>
        <p:spPr/>
        <p:txBody>
          <a:bodyPr/>
          <a:lstStyle/>
          <a:p>
            <a:fld id="{00000000-1234-1234-1234-123412341234}" type="slidenum">
              <a:rPr lang="en-US" smtClean="0"/>
              <a:pPr/>
              <a:t>17</a:t>
            </a:fld>
            <a:endParaRPr lang="en-US" dirty="0"/>
          </a:p>
        </p:txBody>
      </p:sp>
      <p:sp>
        <p:nvSpPr>
          <p:cNvPr id="6" name="Title 1">
            <a:extLst>
              <a:ext uri="{FF2B5EF4-FFF2-40B4-BE49-F238E27FC236}">
                <a16:creationId xmlns:a16="http://schemas.microsoft.com/office/drawing/2014/main" id="{77FA05C9-C3FE-D541-B43C-BCB50D1DE443}"/>
              </a:ext>
            </a:extLst>
          </p:cNvPr>
          <p:cNvSpPr>
            <a:spLocks noGrp="1"/>
          </p:cNvSpPr>
          <p:nvPr>
            <p:ph type="title"/>
          </p:nvPr>
        </p:nvSpPr>
        <p:spPr>
          <a:xfrm>
            <a:off x="178314" y="84170"/>
            <a:ext cx="7886700" cy="994172"/>
          </a:xfrm>
        </p:spPr>
        <p:txBody>
          <a:bodyPr/>
          <a:lstStyle/>
          <a:p>
            <a:r>
              <a:rPr lang="en-US" sz="3600" dirty="0"/>
              <a:t>Miller-Rabin Pseudoprimes</a:t>
            </a:r>
          </a:p>
        </p:txBody>
      </p:sp>
      <p:grpSp>
        <p:nvGrpSpPr>
          <p:cNvPr id="2" name="Group 1">
            <a:extLst>
              <a:ext uri="{FF2B5EF4-FFF2-40B4-BE49-F238E27FC236}">
                <a16:creationId xmlns:a16="http://schemas.microsoft.com/office/drawing/2014/main" id="{EE29740D-853B-5147-9CF8-70ADB87D1BE6}"/>
              </a:ext>
            </a:extLst>
          </p:cNvPr>
          <p:cNvGrpSpPr/>
          <p:nvPr/>
        </p:nvGrpSpPr>
        <p:grpSpPr>
          <a:xfrm>
            <a:off x="358737" y="2804952"/>
            <a:ext cx="8426525" cy="2320618"/>
            <a:chOff x="358737" y="2804952"/>
            <a:chExt cx="8426525" cy="2320618"/>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75E5857-B388-D343-84EE-A3BB1C1C5C85}"/>
                    </a:ext>
                  </a:extLst>
                </p:cNvPr>
                <p:cNvSpPr/>
                <p:nvPr/>
              </p:nvSpPr>
              <p:spPr>
                <a:xfrm>
                  <a:off x="3663949" y="4162334"/>
                  <a:ext cx="1598130" cy="572080"/>
                </a:xfrm>
                <a:prstGeom prst="rect">
                  <a:avLst/>
                </a:prstGeom>
              </p:spPr>
              <p:txBody>
                <a:bodyPr wrap="none">
                  <a:spAutoFit/>
                </a:bodyPr>
                <a:lstStyle/>
                <a:p>
                  <a:r>
                    <a:rPr lang="en-GB" sz="2100" dirty="0">
                      <a:ea typeface="Cambria Math" panose="02040503050406030204" pitchFamily="18" charset="0"/>
                    </a:rPr>
                    <a:t>S</a:t>
                  </a:r>
                  <a14:m>
                    <m:oMath xmlns:m="http://schemas.openxmlformats.org/officeDocument/2006/math">
                      <m:d>
                        <m:dPr>
                          <m:ctrlPr>
                            <a:rPr lang="en-GB" sz="2100" i="1">
                              <a:latin typeface="Cambria Math" panose="02040503050406030204" pitchFamily="18" charset="0"/>
                              <a:ea typeface="Cambria Math" panose="02040503050406030204" pitchFamily="18" charset="0"/>
                            </a:rPr>
                          </m:ctrlPr>
                        </m:dPr>
                        <m:e>
                          <m:r>
                            <a:rPr lang="en-GB" sz="2100" i="1">
                              <a:latin typeface="Cambria Math" panose="02040503050406030204" pitchFamily="18" charset="0"/>
                              <a:ea typeface="Cambria Math" panose="02040503050406030204" pitchFamily="18" charset="0"/>
                            </a:rPr>
                            <m:t>𝑛</m:t>
                          </m:r>
                        </m:e>
                      </m:d>
                      <m:r>
                        <a:rPr lang="en-GB" sz="2100" i="1">
                          <a:latin typeface="Cambria Math" panose="02040503050406030204" pitchFamily="18" charset="0"/>
                          <a:ea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d>
                            <m:dPr>
                              <m:ctrlPr>
                                <a:rPr lang="en-GB" sz="2100" i="1">
                                  <a:latin typeface="Cambria Math" panose="02040503050406030204" pitchFamily="18" charset="0"/>
                                  <a:ea typeface="Cambria Math" panose="02040503050406030204" pitchFamily="18" charset="0"/>
                                </a:rPr>
                              </m:ctrlPr>
                            </m:dPr>
                            <m:e>
                              <m:r>
                                <a:rPr lang="en-GB" sz="2100" i="1">
                                  <a:latin typeface="Cambria Math" panose="02040503050406030204" pitchFamily="18" charset="0"/>
                                  <a:ea typeface="Cambria Math" panose="02040503050406030204" pitchFamily="18" charset="0"/>
                                </a:rPr>
                                <m:t>𝑛</m:t>
                              </m:r>
                            </m:e>
                          </m:d>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𝑚</m:t>
                              </m:r>
                              <m:r>
                                <a:rPr lang="en-GB" sz="2100" i="1">
                                  <a:latin typeface="Cambria Math" panose="02040503050406030204" pitchFamily="18" charset="0"/>
                                  <a:ea typeface="Cambria Math" panose="02040503050406030204" pitchFamily="18" charset="0"/>
                                </a:rPr>
                                <m:t>−1</m:t>
                              </m:r>
                            </m:sup>
                          </m:sSup>
                        </m:den>
                      </m:f>
                    </m:oMath>
                  </a14:m>
                  <a:endParaRPr lang="en-US" sz="2100" dirty="0"/>
                </a:p>
              </p:txBody>
            </p:sp>
          </mc:Choice>
          <mc:Fallback xmlns="">
            <p:sp>
              <p:nvSpPr>
                <p:cNvPr id="7" name="Rectangle 6">
                  <a:extLst>
                    <a:ext uri="{FF2B5EF4-FFF2-40B4-BE49-F238E27FC236}">
                      <a16:creationId xmlns:a16="http://schemas.microsoft.com/office/drawing/2014/main" id="{D75E5857-B388-D343-84EE-A3BB1C1C5C85}"/>
                    </a:ext>
                  </a:extLst>
                </p:cNvPr>
                <p:cNvSpPr>
                  <a:spLocks noRot="1" noChangeAspect="1" noMove="1" noResize="1" noEditPoints="1" noAdjustHandles="1" noChangeArrowheads="1" noChangeShapeType="1" noTextEdit="1"/>
                </p:cNvSpPr>
                <p:nvPr/>
              </p:nvSpPr>
              <p:spPr>
                <a:xfrm>
                  <a:off x="3663949" y="4162334"/>
                  <a:ext cx="1598130" cy="572080"/>
                </a:xfrm>
                <a:prstGeom prst="rect">
                  <a:avLst/>
                </a:prstGeom>
                <a:blipFill>
                  <a:blip r:embed="rId2"/>
                  <a:stretch>
                    <a:fillRect l="-3968"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2">
                  <a:extLst>
                    <a:ext uri="{FF2B5EF4-FFF2-40B4-BE49-F238E27FC236}">
                      <a16:creationId xmlns:a16="http://schemas.microsoft.com/office/drawing/2014/main" id="{EC50E808-C404-7845-9EF7-B6CC43096111}"/>
                    </a:ext>
                  </a:extLst>
                </p:cNvPr>
                <p:cNvSpPr txBox="1">
                  <a:spLocks/>
                </p:cNvSpPr>
                <p:nvPr/>
              </p:nvSpPr>
              <p:spPr>
                <a:xfrm>
                  <a:off x="486472" y="2804952"/>
                  <a:ext cx="8194752" cy="1183612"/>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GB" sz="2100" b="1" dirty="0"/>
                    <a:t>Factor Bound</a:t>
                  </a:r>
                  <a:endParaRPr lang="en-GB" sz="2100" dirty="0"/>
                </a:p>
                <a:p>
                  <a:pPr marL="38100" indent="0">
                    <a:buNone/>
                  </a:pPr>
                  <a:r>
                    <a:rPr lang="en-GB" sz="2100" dirty="0"/>
                    <a:t>Let </a:t>
                  </a:r>
                  <a:r>
                    <a:rPr lang="en-GB" sz="2100" i="1" dirty="0"/>
                    <a:t>n</a:t>
                  </a:r>
                  <a:r>
                    <a:rPr lang="en-GB" sz="2100" dirty="0"/>
                    <a:t> be an odd composite integer with prime factorisation </a:t>
                  </a:r>
                  <a14:m>
                    <m:oMath xmlns:m="http://schemas.openxmlformats.org/officeDocument/2006/math">
                      <m:r>
                        <a:rPr lang="en-GB" sz="2100" i="1">
                          <a:latin typeface="Cambria Math" panose="02040503050406030204" pitchFamily="18" charset="0"/>
                        </a:rPr>
                        <m:t>𝑛</m:t>
                      </m:r>
                      <m:r>
                        <a:rPr lang="en-GB" sz="2100">
                          <a:latin typeface="Cambria Math" panose="02040503050406030204" pitchFamily="18" charset="0"/>
                        </a:rPr>
                        <m:t>= </m:t>
                      </m:r>
                      <m:nary>
                        <m:naryPr>
                          <m:chr m:val="∏"/>
                          <m:ctrlPr>
                            <a:rPr lang="en-GB" sz="2100" i="1">
                              <a:latin typeface="Cambria Math" panose="02040503050406030204" pitchFamily="18" charset="0"/>
                            </a:rPr>
                          </m:ctrlPr>
                        </m:naryPr>
                        <m:sub>
                          <m:r>
                            <m:rPr>
                              <m:brk m:alnAt="23"/>
                            </m:rPr>
                            <a:rPr lang="en-GB" sz="2100" i="1">
                              <a:latin typeface="Cambria Math" panose="02040503050406030204" pitchFamily="18" charset="0"/>
                            </a:rPr>
                            <m:t>𝑖</m:t>
                          </m:r>
                          <m:r>
                            <a:rPr lang="en-GB" sz="2100" i="1">
                              <a:latin typeface="Cambria Math" panose="02040503050406030204" pitchFamily="18" charset="0"/>
                            </a:rPr>
                            <m:t>=1</m:t>
                          </m:r>
                        </m:sub>
                        <m:sup>
                          <m:r>
                            <a:rPr lang="en-GB" sz="2100" i="1">
                              <a:latin typeface="Cambria Math" panose="02040503050406030204" pitchFamily="18" charset="0"/>
                            </a:rPr>
                            <m:t>𝑚</m:t>
                          </m:r>
                        </m:sup>
                        <m:e>
                          <m:sSubSup>
                            <m:sSubSupPr>
                              <m:ctrlPr>
                                <a:rPr lang="en-GB" sz="2100" i="1">
                                  <a:latin typeface="Cambria Math" panose="02040503050406030204" pitchFamily="18" charset="0"/>
                                </a:rPr>
                              </m:ctrlPr>
                            </m:sSubSupPr>
                            <m:e>
                              <m:r>
                                <a:rPr lang="en-GB" sz="2100" i="1">
                                  <a:latin typeface="Cambria Math" panose="02040503050406030204" pitchFamily="18" charset="0"/>
                                </a:rPr>
                                <m:t>𝑝</m:t>
                              </m:r>
                            </m:e>
                            <m:sub>
                              <m:r>
                                <a:rPr lang="en-GB" sz="2100" i="1">
                                  <a:latin typeface="Cambria Math" panose="02040503050406030204" pitchFamily="18" charset="0"/>
                                </a:rPr>
                                <m:t>𝑖</m:t>
                              </m:r>
                            </m:sub>
                            <m:sup>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𝑖</m:t>
                                  </m:r>
                                </m:sub>
                              </m:sSub>
                            </m:sup>
                          </m:sSubSup>
                        </m:e>
                      </m:nary>
                    </m:oMath>
                  </a14:m>
                  <a:r>
                    <a:rPr lang="en-GB" sz="2100" dirty="0"/>
                    <a:t>. Then the </a:t>
                  </a:r>
                  <a:r>
                    <a:rPr lang="en-GB" sz="2100" b="1" dirty="0"/>
                    <a:t>maximum </a:t>
                  </a:r>
                  <a:r>
                    <a:rPr lang="en-GB" sz="2100" dirty="0"/>
                    <a:t>number of non-witnesses </a:t>
                  </a:r>
                  <a:r>
                    <a:rPr lang="en-GB" sz="2100" i="1" dirty="0"/>
                    <a:t>n</a:t>
                  </a:r>
                  <a:r>
                    <a:rPr lang="en-GB" sz="2100" dirty="0"/>
                    <a:t> has is:</a:t>
                  </a:r>
                  <a:endParaRPr lang="en-US" sz="2100" dirty="0"/>
                </a:p>
              </p:txBody>
            </p:sp>
          </mc:Choice>
          <mc:Fallback xmlns="">
            <p:sp>
              <p:nvSpPr>
                <p:cNvPr id="8" name="Text Placeholder 2">
                  <a:extLst>
                    <a:ext uri="{FF2B5EF4-FFF2-40B4-BE49-F238E27FC236}">
                      <a16:creationId xmlns:a16="http://schemas.microsoft.com/office/drawing/2014/main" id="{EC50E808-C404-7845-9EF7-B6CC43096111}"/>
                    </a:ext>
                  </a:extLst>
                </p:cNvPr>
                <p:cNvSpPr txBox="1">
                  <a:spLocks noRot="1" noChangeAspect="1" noMove="1" noResize="1" noEditPoints="1" noAdjustHandles="1" noChangeArrowheads="1" noChangeShapeType="1" noTextEdit="1"/>
                </p:cNvSpPr>
                <p:nvPr/>
              </p:nvSpPr>
              <p:spPr>
                <a:xfrm>
                  <a:off x="486472" y="2804952"/>
                  <a:ext cx="8194752" cy="1183612"/>
                </a:xfrm>
                <a:prstGeom prst="rect">
                  <a:avLst/>
                </a:prstGeom>
                <a:blipFill>
                  <a:blip r:embed="rId3"/>
                  <a:stretch>
                    <a:fillRect l="-464" r="-1700" b="-46809"/>
                  </a:stretch>
                </a:blipFill>
                <a:ln>
                  <a:noFill/>
                </a:ln>
              </p:spPr>
              <p:txBody>
                <a:bodyPr/>
                <a:lstStyle/>
                <a:p>
                  <a:r>
                    <a:rPr lang="en-US">
                      <a:noFill/>
                    </a:rPr>
                    <a:t> </a:t>
                  </a:r>
                </a:p>
              </p:txBody>
            </p:sp>
          </mc:Fallback>
        </mc:AlternateContent>
        <p:sp>
          <p:nvSpPr>
            <p:cNvPr id="10" name="Frame 9">
              <a:extLst>
                <a:ext uri="{FF2B5EF4-FFF2-40B4-BE49-F238E27FC236}">
                  <a16:creationId xmlns:a16="http://schemas.microsoft.com/office/drawing/2014/main" id="{F5102689-C5F2-FF42-8649-5BE826F45143}"/>
                </a:ext>
              </a:extLst>
            </p:cNvPr>
            <p:cNvSpPr/>
            <p:nvPr/>
          </p:nvSpPr>
          <p:spPr>
            <a:xfrm>
              <a:off x="358737" y="2812898"/>
              <a:ext cx="8426525" cy="2312672"/>
            </a:xfrm>
            <a:prstGeom prst="frame">
              <a:avLst>
                <a:gd name="adj1" fmla="val 302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chemeClr val="tx1"/>
                </a:solidFill>
              </a:endParaRPr>
            </a:p>
          </p:txBody>
        </p:sp>
      </p:grpSp>
      <p:sp>
        <p:nvSpPr>
          <p:cNvPr id="45" name="Rectangle 44">
            <a:extLst>
              <a:ext uri="{FF2B5EF4-FFF2-40B4-BE49-F238E27FC236}">
                <a16:creationId xmlns:a16="http://schemas.microsoft.com/office/drawing/2014/main" id="{D75532DE-F92D-0743-A1AE-EF3AA8AD0EAB}"/>
              </a:ext>
            </a:extLst>
          </p:cNvPr>
          <p:cNvSpPr/>
          <p:nvPr/>
        </p:nvSpPr>
        <p:spPr>
          <a:xfrm>
            <a:off x="578469" y="3417459"/>
            <a:ext cx="8102755" cy="1459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44" name="Group 43">
            <a:extLst>
              <a:ext uri="{FF2B5EF4-FFF2-40B4-BE49-F238E27FC236}">
                <a16:creationId xmlns:a16="http://schemas.microsoft.com/office/drawing/2014/main" id="{E9E4F532-BC2D-9741-979F-AC6958F1A482}"/>
              </a:ext>
            </a:extLst>
          </p:cNvPr>
          <p:cNvGrpSpPr/>
          <p:nvPr/>
        </p:nvGrpSpPr>
        <p:grpSpPr>
          <a:xfrm>
            <a:off x="486472" y="3406219"/>
            <a:ext cx="8086872" cy="1197735"/>
            <a:chOff x="1108812" y="1524513"/>
            <a:chExt cx="10834144" cy="1854033"/>
          </a:xfrm>
        </p:grpSpPr>
        <p:sp>
          <p:nvSpPr>
            <p:cNvPr id="28" name="Text Placeholder 2">
              <a:extLst>
                <a:ext uri="{FF2B5EF4-FFF2-40B4-BE49-F238E27FC236}">
                  <a16:creationId xmlns:a16="http://schemas.microsoft.com/office/drawing/2014/main" id="{1EBD95E1-C8BC-484E-84BA-3620DAB858CD}"/>
                </a:ext>
              </a:extLst>
            </p:cNvPr>
            <p:cNvSpPr txBox="1">
              <a:spLocks/>
            </p:cNvSpPr>
            <p:nvPr/>
          </p:nvSpPr>
          <p:spPr>
            <a:xfrm>
              <a:off x="1128743" y="1524513"/>
              <a:ext cx="1919804" cy="59715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400" dirty="0"/>
                <a:t>Factors of </a:t>
              </a:r>
              <a:r>
                <a:rPr lang="en-US" sz="1400" i="1" dirty="0"/>
                <a:t>n</a:t>
              </a:r>
            </a:p>
          </p:txBody>
        </p:sp>
        <p:grpSp>
          <p:nvGrpSpPr>
            <p:cNvPr id="29" name="Group 28">
              <a:extLst>
                <a:ext uri="{FF2B5EF4-FFF2-40B4-BE49-F238E27FC236}">
                  <a16:creationId xmlns:a16="http://schemas.microsoft.com/office/drawing/2014/main" id="{D845DF09-013E-C841-8F78-41A2D267E485}"/>
                </a:ext>
              </a:extLst>
            </p:cNvPr>
            <p:cNvGrpSpPr/>
            <p:nvPr/>
          </p:nvGrpSpPr>
          <p:grpSpPr>
            <a:xfrm>
              <a:off x="2326638" y="1538886"/>
              <a:ext cx="9616318" cy="1302869"/>
              <a:chOff x="1579509" y="3652359"/>
              <a:chExt cx="9616318" cy="1302869"/>
            </a:xfrm>
          </p:grpSpPr>
          <p:grpSp>
            <p:nvGrpSpPr>
              <p:cNvPr id="30" name="Group 29">
                <a:extLst>
                  <a:ext uri="{FF2B5EF4-FFF2-40B4-BE49-F238E27FC236}">
                    <a16:creationId xmlns:a16="http://schemas.microsoft.com/office/drawing/2014/main" id="{6CB41CC2-7B1C-6A45-B67A-11D874D68A70}"/>
                  </a:ext>
                </a:extLst>
              </p:cNvPr>
              <p:cNvGrpSpPr/>
              <p:nvPr/>
            </p:nvGrpSpPr>
            <p:grpSpPr>
              <a:xfrm>
                <a:off x="1579509" y="4220940"/>
                <a:ext cx="9616318" cy="734288"/>
                <a:chOff x="606135" y="5074012"/>
                <a:chExt cx="9616318" cy="734288"/>
              </a:xfrm>
            </p:grpSpPr>
            <p:cxnSp>
              <p:nvCxnSpPr>
                <p:cNvPr id="32" name="Straight Arrow Connector 31">
                  <a:extLst>
                    <a:ext uri="{FF2B5EF4-FFF2-40B4-BE49-F238E27FC236}">
                      <a16:creationId xmlns:a16="http://schemas.microsoft.com/office/drawing/2014/main" id="{A820B586-4EFA-D843-87F1-DA43B1263228}"/>
                    </a:ext>
                  </a:extLst>
                </p:cNvPr>
                <p:cNvCxnSpPr>
                  <a:cxnSpLocks/>
                </p:cNvCxnSpPr>
                <p:nvPr/>
              </p:nvCxnSpPr>
              <p:spPr>
                <a:xfrm>
                  <a:off x="606135" y="5441156"/>
                  <a:ext cx="9616318"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F37986A-894A-AE4F-A906-289A94066D42}"/>
                    </a:ext>
                  </a:extLst>
                </p:cNvPr>
                <p:cNvCxnSpPr/>
                <p:nvPr/>
              </p:nvCxnSpPr>
              <p:spPr>
                <a:xfrm>
                  <a:off x="1512407" y="5088300"/>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4E7A303E-1C53-0B43-BC05-3E320E72EFD6}"/>
                    </a:ext>
                  </a:extLst>
                </p:cNvPr>
                <p:cNvCxnSpPr/>
                <p:nvPr/>
              </p:nvCxnSpPr>
              <p:spPr>
                <a:xfrm>
                  <a:off x="2319131" y="5088300"/>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0ECC3AE-6A98-7A4C-A95B-D8DFBD539AB4}"/>
                    </a:ext>
                  </a:extLst>
                </p:cNvPr>
                <p:cNvCxnSpPr/>
                <p:nvPr/>
              </p:nvCxnSpPr>
              <p:spPr>
                <a:xfrm>
                  <a:off x="3107636" y="5081156"/>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16D256C-5482-064B-9717-E5AE73853F30}"/>
                    </a:ext>
                  </a:extLst>
                </p:cNvPr>
                <p:cNvCxnSpPr/>
                <p:nvPr/>
              </p:nvCxnSpPr>
              <p:spPr>
                <a:xfrm>
                  <a:off x="3889514" y="5081156"/>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ACEA5162-2222-5743-8F53-169CDED367BF}"/>
                    </a:ext>
                  </a:extLst>
                </p:cNvPr>
                <p:cNvCxnSpPr/>
                <p:nvPr/>
              </p:nvCxnSpPr>
              <p:spPr>
                <a:xfrm>
                  <a:off x="4671392" y="5081156"/>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232357E-FDCB-8D40-B819-DB2769BBF73C}"/>
                    </a:ext>
                  </a:extLst>
                </p:cNvPr>
                <p:cNvCxnSpPr/>
                <p:nvPr/>
              </p:nvCxnSpPr>
              <p:spPr>
                <a:xfrm>
                  <a:off x="5478116" y="5081156"/>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D2E0475-93C2-5F4F-AD8E-8A10F2D8E4AE}"/>
                    </a:ext>
                  </a:extLst>
                </p:cNvPr>
                <p:cNvCxnSpPr/>
                <p:nvPr/>
              </p:nvCxnSpPr>
              <p:spPr>
                <a:xfrm>
                  <a:off x="6266621" y="5074012"/>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88CCE86D-F2BF-9D4E-BB2E-01BE02C53770}"/>
                    </a:ext>
                  </a:extLst>
                </p:cNvPr>
                <p:cNvCxnSpPr/>
                <p:nvPr/>
              </p:nvCxnSpPr>
              <p:spPr>
                <a:xfrm>
                  <a:off x="7048499" y="5074012"/>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17EA5D13-E2EF-E04F-BAAD-D26B8CC3B35D}"/>
                    </a:ext>
                  </a:extLst>
                </p:cNvPr>
                <p:cNvCxnSpPr/>
                <p:nvPr/>
              </p:nvCxnSpPr>
              <p:spPr>
                <a:xfrm>
                  <a:off x="7830377" y="5081156"/>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9949C1C-FD4F-C54A-A174-1BEADA95048F}"/>
                    </a:ext>
                  </a:extLst>
                </p:cNvPr>
                <p:cNvCxnSpPr/>
                <p:nvPr/>
              </p:nvCxnSpPr>
              <p:spPr>
                <a:xfrm>
                  <a:off x="9089861" y="5074012"/>
                  <a:ext cx="0" cy="720000"/>
                </a:xfrm>
                <a:prstGeom prst="line">
                  <a:avLst/>
                </a:prstGeom>
                <a:ln w="57150"/>
              </p:spPr>
              <p:style>
                <a:lnRef idx="1">
                  <a:schemeClr val="dk1"/>
                </a:lnRef>
                <a:fillRef idx="0">
                  <a:schemeClr val="dk1"/>
                </a:fillRef>
                <a:effectRef idx="0">
                  <a:schemeClr val="dk1"/>
                </a:effectRef>
                <a:fontRef idx="minor">
                  <a:schemeClr val="tx1"/>
                </a:fontRef>
              </p:style>
            </p:cxnSp>
          </p:grpSp>
          <p:sp>
            <p:nvSpPr>
              <p:cNvPr id="31" name="Text Placeholder 2">
                <a:extLst>
                  <a:ext uri="{FF2B5EF4-FFF2-40B4-BE49-F238E27FC236}">
                    <a16:creationId xmlns:a16="http://schemas.microsoft.com/office/drawing/2014/main" id="{EECFF58C-AFBE-6D45-8A21-61B1A1F2A6BD}"/>
                  </a:ext>
                </a:extLst>
              </p:cNvPr>
              <p:cNvSpPr txBox="1">
                <a:spLocks/>
              </p:cNvSpPr>
              <p:nvPr/>
            </p:nvSpPr>
            <p:spPr>
              <a:xfrm>
                <a:off x="2323493" y="3652359"/>
                <a:ext cx="8872334" cy="597160"/>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2100" dirty="0"/>
                  <a:t>3        4       5        6       7        8       9      10      11   …     </a:t>
                </a:r>
                <a:r>
                  <a:rPr lang="en-US" sz="2100" i="1" dirty="0"/>
                  <a:t>m</a:t>
                </a:r>
              </a:p>
            </p:txBody>
          </p:sp>
        </p:grpSp>
        <mc:AlternateContent xmlns:mc="http://schemas.openxmlformats.org/markup-compatibility/2006" xmlns:a14="http://schemas.microsoft.com/office/drawing/2010/main">
          <mc:Choice Requires="a14">
            <p:sp>
              <p:nvSpPr>
                <p:cNvPr id="43" name="Text Placeholder 2">
                  <a:extLst>
                    <a:ext uri="{FF2B5EF4-FFF2-40B4-BE49-F238E27FC236}">
                      <a16:creationId xmlns:a16="http://schemas.microsoft.com/office/drawing/2014/main" id="{2B09E246-35DE-1043-9750-36BA01070821}"/>
                    </a:ext>
                  </a:extLst>
                </p:cNvPr>
                <p:cNvSpPr txBox="1">
                  <a:spLocks/>
                </p:cNvSpPr>
                <p:nvPr/>
              </p:nvSpPr>
              <p:spPr>
                <a:xfrm>
                  <a:off x="1108812" y="2781388"/>
                  <a:ext cx="2210643" cy="597158"/>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400" dirty="0"/>
                    <a:t>Prob. of passing </a:t>
                  </a:r>
                </a:p>
                <a:p>
                  <a:pPr marL="0" indent="0">
                    <a:lnSpc>
                      <a:spcPct val="100000"/>
                    </a:lnSpc>
                    <a:spcBef>
                      <a:spcPts val="0"/>
                    </a:spcBef>
                    <a:buClrTx/>
                    <a:buSzTx/>
                    <a:buNone/>
                    <a:defRPr/>
                  </a:pPr>
                  <a:r>
                    <a:rPr lang="en-US" sz="1400" dirty="0"/>
                    <a:t>1 round of MR </a:t>
                  </a:r>
                  <a14:m>
                    <m:oMath xmlns:m="http://schemas.openxmlformats.org/officeDocument/2006/math">
                      <m:r>
                        <a:rPr lang="en-GB" sz="1400" i="1">
                          <a:latin typeface="Cambria Math" panose="02040503050406030204" pitchFamily="18" charset="0"/>
                        </a:rPr>
                        <m:t>≤</m:t>
                      </m:r>
                    </m:oMath>
                  </a14:m>
                  <a:endParaRPr lang="en-US" sz="1400" dirty="0"/>
                </a:p>
              </p:txBody>
            </p:sp>
          </mc:Choice>
          <mc:Fallback xmlns="">
            <p:sp>
              <p:nvSpPr>
                <p:cNvPr id="43" name="Text Placeholder 2">
                  <a:extLst>
                    <a:ext uri="{FF2B5EF4-FFF2-40B4-BE49-F238E27FC236}">
                      <a16:creationId xmlns:a16="http://schemas.microsoft.com/office/drawing/2014/main" id="{2B09E246-35DE-1043-9750-36BA01070821}"/>
                    </a:ext>
                  </a:extLst>
                </p:cNvPr>
                <p:cNvSpPr txBox="1">
                  <a:spLocks noRot="1" noChangeAspect="1" noMove="1" noResize="1" noEditPoints="1" noAdjustHandles="1" noChangeArrowheads="1" noChangeShapeType="1" noTextEdit="1"/>
                </p:cNvSpPr>
                <p:nvPr/>
              </p:nvSpPr>
              <p:spPr>
                <a:xfrm>
                  <a:off x="1108812" y="2781388"/>
                  <a:ext cx="2210643" cy="597158"/>
                </a:xfrm>
                <a:prstGeom prst="rect">
                  <a:avLst/>
                </a:prstGeom>
                <a:blipFill>
                  <a:blip r:embed="rId4"/>
                  <a:stretch>
                    <a:fillRect l="-1527" b="-53125"/>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6" name="Text Placeholder 2">
                <a:extLst>
                  <a:ext uri="{FF2B5EF4-FFF2-40B4-BE49-F238E27FC236}">
                    <a16:creationId xmlns:a16="http://schemas.microsoft.com/office/drawing/2014/main" id="{E1A2984D-4A24-DC4D-AD1E-F727FE9396EE}"/>
                  </a:ext>
                </a:extLst>
              </p:cNvPr>
              <p:cNvSpPr txBox="1">
                <a:spLocks/>
              </p:cNvSpPr>
              <p:nvPr/>
            </p:nvSpPr>
            <p:spPr>
              <a:xfrm>
                <a:off x="1788383" y="4263316"/>
                <a:ext cx="6392063" cy="596244"/>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2</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3</m:t>
                            </m:r>
                          </m:sup>
                        </m:sSup>
                      </m:den>
                    </m:f>
                  </m:oMath>
                </a14:m>
                <a:r>
                  <a:rPr lang="en-US" sz="2100" dirty="0"/>
                  <a:t> </a:t>
                </a:r>
                <a14:m>
                  <m:oMath xmlns:m="http://schemas.openxmlformats.org/officeDocument/2006/math">
                    <m:r>
                      <a:rPr lang="en-GB" sz="2100">
                        <a:latin typeface="Cambria Math" panose="02040503050406030204" pitchFamily="18" charset="0"/>
                      </a:rPr>
                      <m:t> </m:t>
                    </m:r>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4</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5</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6</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7</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8</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9</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10</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𝑚</m:t>
                            </m:r>
                            <m:r>
                              <a:rPr lang="en-GB" sz="2100" i="1">
                                <a:latin typeface="Cambria Math" panose="02040503050406030204" pitchFamily="18" charset="0"/>
                                <a:ea typeface="Cambria Math" panose="02040503050406030204" pitchFamily="18" charset="0"/>
                              </a:rPr>
                              <m:t>−1</m:t>
                            </m:r>
                          </m:sup>
                        </m:sSup>
                      </m:den>
                    </m:f>
                  </m:oMath>
                </a14:m>
                <a:endParaRPr lang="en-US" sz="2100" dirty="0"/>
              </a:p>
            </p:txBody>
          </p:sp>
        </mc:Choice>
        <mc:Fallback xmlns="">
          <p:sp>
            <p:nvSpPr>
              <p:cNvPr id="46" name="Text Placeholder 2">
                <a:extLst>
                  <a:ext uri="{FF2B5EF4-FFF2-40B4-BE49-F238E27FC236}">
                    <a16:creationId xmlns:a16="http://schemas.microsoft.com/office/drawing/2014/main" id="{E1A2984D-4A24-DC4D-AD1E-F727FE9396EE}"/>
                  </a:ext>
                </a:extLst>
              </p:cNvPr>
              <p:cNvSpPr txBox="1">
                <a:spLocks noRot="1" noChangeAspect="1" noMove="1" noResize="1" noEditPoints="1" noAdjustHandles="1" noChangeArrowheads="1" noChangeShapeType="1" noTextEdit="1"/>
              </p:cNvSpPr>
              <p:nvPr/>
            </p:nvSpPr>
            <p:spPr>
              <a:xfrm>
                <a:off x="1788383" y="4263316"/>
                <a:ext cx="6392063" cy="596244"/>
              </a:xfrm>
              <a:prstGeom prst="rect">
                <a:avLst/>
              </a:prstGeom>
              <a:blipFill>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9418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5" grpId="0" animBg="1"/>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ED5A5D4-95D3-0347-AB93-DF9ED47C2F63}"/>
                  </a:ext>
                </a:extLst>
              </p:cNvPr>
              <p:cNvSpPr>
                <a:spLocks noGrp="1"/>
              </p:cNvSpPr>
              <p:nvPr>
                <p:ph type="body" idx="1"/>
              </p:nvPr>
            </p:nvSpPr>
            <p:spPr>
              <a:xfrm>
                <a:off x="428743" y="3811198"/>
                <a:ext cx="8310636" cy="1543936"/>
              </a:xfrm>
            </p:spPr>
            <p:txBody>
              <a:bodyPr/>
              <a:lstStyle/>
              <a:p>
                <a:pPr marL="38100" indent="0">
                  <a:buNone/>
                </a:pPr>
                <a:r>
                  <a:rPr lang="en-US" dirty="0"/>
                  <a:t>When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≥3</m:t>
                    </m:r>
                  </m:oMath>
                </a14:m>
                <a:r>
                  <a:rPr lang="en-US" dirty="0"/>
                  <a:t> we can achieve equality in the factor bound if and only if:</a:t>
                </a:r>
              </a:p>
              <a:p>
                <a:r>
                  <a:rPr lang="en-US" i="1" dirty="0"/>
                  <a:t>n </a:t>
                </a:r>
                <a:r>
                  <a:rPr lang="en-US" dirty="0"/>
                  <a:t>is a Carmichael number</a:t>
                </a:r>
              </a:p>
              <a:p>
                <a:r>
                  <a:rPr lang="en-US" dirty="0"/>
                  <a:t>Each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𝑖</m:t>
                        </m:r>
                      </m:sub>
                    </m:sSub>
                    <m:r>
                      <a:rPr lang="en-GB" b="0" i="1" smtClean="0">
                        <a:latin typeface="Cambria Math" panose="02040503050406030204" pitchFamily="18" charset="0"/>
                      </a:rPr>
                      <m:t>≡3 (</m:t>
                    </m:r>
                    <m:r>
                      <a:rPr lang="en-GB" b="0" i="1" smtClean="0">
                        <a:latin typeface="Cambria Math" panose="02040503050406030204" pitchFamily="18" charset="0"/>
                      </a:rPr>
                      <m:t>𝑚𝑜𝑑</m:t>
                    </m:r>
                    <m:r>
                      <a:rPr lang="en-GB" b="0" i="1" smtClean="0">
                        <a:latin typeface="Cambria Math" panose="02040503050406030204" pitchFamily="18" charset="0"/>
                      </a:rPr>
                      <m:t> 4)</m:t>
                    </m:r>
                  </m:oMath>
                </a14:m>
                <a:endParaRPr lang="en-US" dirty="0"/>
              </a:p>
            </p:txBody>
          </p:sp>
        </mc:Choice>
        <mc:Fallback xmlns="">
          <p:sp>
            <p:nvSpPr>
              <p:cNvPr id="3" name="Text Placeholder 2">
                <a:extLst>
                  <a:ext uri="{FF2B5EF4-FFF2-40B4-BE49-F238E27FC236}">
                    <a16:creationId xmlns:a16="http://schemas.microsoft.com/office/drawing/2014/main" id="{CED5A5D4-95D3-0347-AB93-DF9ED47C2F63}"/>
                  </a:ext>
                </a:extLst>
              </p:cNvPr>
              <p:cNvSpPr>
                <a:spLocks noGrp="1" noRot="1" noChangeAspect="1" noMove="1" noResize="1" noEditPoints="1" noAdjustHandles="1" noChangeArrowheads="1" noChangeShapeType="1" noTextEdit="1"/>
              </p:cNvSpPr>
              <p:nvPr>
                <p:ph type="body" idx="1"/>
              </p:nvPr>
            </p:nvSpPr>
            <p:spPr>
              <a:xfrm>
                <a:off x="428743" y="3811198"/>
                <a:ext cx="8310636" cy="1543936"/>
              </a:xfrm>
              <a:blipFill>
                <a:blip r:embed="rId2"/>
                <a:stretch>
                  <a:fillRect l="-7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6894DDA-E1FA-A649-80A8-4D61CD2CFCD6}"/>
              </a:ext>
            </a:extLst>
          </p:cNvPr>
          <p:cNvSpPr>
            <a:spLocks noGrp="1"/>
          </p:cNvSpPr>
          <p:nvPr>
            <p:ph type="sldNum" idx="12"/>
          </p:nvPr>
        </p:nvSpPr>
        <p:spPr/>
        <p:txBody>
          <a:bodyPr/>
          <a:lstStyle/>
          <a:p>
            <a:fld id="{00000000-1234-1234-1234-123412341234}" type="slidenum">
              <a:rPr lang="en-US" smtClean="0"/>
              <a:pPr/>
              <a:t>18</a:t>
            </a:fld>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75E5857-B388-D343-84EE-A3BB1C1C5C85}"/>
                  </a:ext>
                </a:extLst>
              </p:cNvPr>
              <p:cNvSpPr/>
              <p:nvPr/>
            </p:nvSpPr>
            <p:spPr>
              <a:xfrm>
                <a:off x="3772935" y="2508399"/>
                <a:ext cx="1598130" cy="572080"/>
              </a:xfrm>
              <a:prstGeom prst="rect">
                <a:avLst/>
              </a:prstGeom>
            </p:spPr>
            <p:txBody>
              <a:bodyPr wrap="none">
                <a:spAutoFit/>
              </a:bodyPr>
              <a:lstStyle/>
              <a:p>
                <a:r>
                  <a:rPr lang="en-GB" sz="2100" dirty="0">
                    <a:ea typeface="Cambria Math" panose="02040503050406030204" pitchFamily="18" charset="0"/>
                  </a:rPr>
                  <a:t>S</a:t>
                </a:r>
                <a14:m>
                  <m:oMath xmlns:m="http://schemas.openxmlformats.org/officeDocument/2006/math">
                    <m:d>
                      <m:dPr>
                        <m:ctrlPr>
                          <a:rPr lang="en-GB" sz="2100" i="1">
                            <a:latin typeface="Cambria Math" panose="02040503050406030204" pitchFamily="18" charset="0"/>
                            <a:ea typeface="Cambria Math" panose="02040503050406030204" pitchFamily="18" charset="0"/>
                          </a:rPr>
                        </m:ctrlPr>
                      </m:dPr>
                      <m:e>
                        <m:r>
                          <a:rPr lang="en-GB" sz="2100" i="1">
                            <a:latin typeface="Cambria Math" panose="02040503050406030204" pitchFamily="18" charset="0"/>
                            <a:ea typeface="Cambria Math" panose="02040503050406030204" pitchFamily="18" charset="0"/>
                          </a:rPr>
                          <m:t>𝑛</m:t>
                        </m:r>
                      </m:e>
                    </m:d>
                    <m:r>
                      <a:rPr lang="en-GB" sz="2100" i="1">
                        <a:latin typeface="Cambria Math" panose="02040503050406030204" pitchFamily="18" charset="0"/>
                        <a:ea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d>
                          <m:dPr>
                            <m:ctrlPr>
                              <a:rPr lang="en-GB" sz="2100" i="1">
                                <a:latin typeface="Cambria Math" panose="02040503050406030204" pitchFamily="18" charset="0"/>
                                <a:ea typeface="Cambria Math" panose="02040503050406030204" pitchFamily="18" charset="0"/>
                              </a:rPr>
                            </m:ctrlPr>
                          </m:dPr>
                          <m:e>
                            <m:r>
                              <a:rPr lang="en-GB" sz="2100" i="1">
                                <a:latin typeface="Cambria Math" panose="02040503050406030204" pitchFamily="18" charset="0"/>
                                <a:ea typeface="Cambria Math" panose="02040503050406030204" pitchFamily="18" charset="0"/>
                              </a:rPr>
                              <m:t>𝑛</m:t>
                            </m:r>
                          </m:e>
                        </m:d>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𝑚</m:t>
                            </m:r>
                            <m:r>
                              <a:rPr lang="en-GB" sz="2100" i="1">
                                <a:latin typeface="Cambria Math" panose="02040503050406030204" pitchFamily="18" charset="0"/>
                                <a:ea typeface="Cambria Math" panose="02040503050406030204" pitchFamily="18" charset="0"/>
                              </a:rPr>
                              <m:t>−1</m:t>
                            </m:r>
                          </m:sup>
                        </m:sSup>
                      </m:den>
                    </m:f>
                  </m:oMath>
                </a14:m>
                <a:endParaRPr lang="en-US" sz="2100" dirty="0"/>
              </a:p>
            </p:txBody>
          </p:sp>
        </mc:Choice>
        <mc:Fallback xmlns="">
          <p:sp>
            <p:nvSpPr>
              <p:cNvPr id="7" name="Rectangle 6">
                <a:extLst>
                  <a:ext uri="{FF2B5EF4-FFF2-40B4-BE49-F238E27FC236}">
                    <a16:creationId xmlns:a16="http://schemas.microsoft.com/office/drawing/2014/main" id="{D75E5857-B388-D343-84EE-A3BB1C1C5C85}"/>
                  </a:ext>
                </a:extLst>
              </p:cNvPr>
              <p:cNvSpPr>
                <a:spLocks noRot="1" noChangeAspect="1" noMove="1" noResize="1" noEditPoints="1" noAdjustHandles="1" noChangeArrowheads="1" noChangeShapeType="1" noTextEdit="1"/>
              </p:cNvSpPr>
              <p:nvPr/>
            </p:nvSpPr>
            <p:spPr>
              <a:xfrm>
                <a:off x="3772935" y="2508399"/>
                <a:ext cx="1598130" cy="572080"/>
              </a:xfrm>
              <a:prstGeom prst="rect">
                <a:avLst/>
              </a:prstGeom>
              <a:blipFill>
                <a:blip r:embed="rId3"/>
                <a:stretch>
                  <a:fillRect l="-3937"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2">
                <a:extLst>
                  <a:ext uri="{FF2B5EF4-FFF2-40B4-BE49-F238E27FC236}">
                    <a16:creationId xmlns:a16="http://schemas.microsoft.com/office/drawing/2014/main" id="{EC50E808-C404-7845-9EF7-B6CC43096111}"/>
                  </a:ext>
                </a:extLst>
              </p:cNvPr>
              <p:cNvSpPr txBox="1">
                <a:spLocks/>
              </p:cNvSpPr>
              <p:nvPr/>
            </p:nvSpPr>
            <p:spPr>
              <a:xfrm>
                <a:off x="528095" y="1209417"/>
                <a:ext cx="8194752" cy="1183612"/>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GB" sz="2100" b="1" dirty="0"/>
                  <a:t>Factor Bound</a:t>
                </a:r>
                <a:endParaRPr lang="en-GB" sz="2100" dirty="0"/>
              </a:p>
              <a:p>
                <a:pPr marL="38100" indent="0">
                  <a:buNone/>
                </a:pPr>
                <a:r>
                  <a:rPr lang="en-GB" sz="2100" dirty="0"/>
                  <a:t>Let </a:t>
                </a:r>
                <a:r>
                  <a:rPr lang="en-GB" sz="2100" i="1" dirty="0"/>
                  <a:t>n</a:t>
                </a:r>
                <a:r>
                  <a:rPr lang="en-GB" sz="2100" dirty="0"/>
                  <a:t> be an odd composite integer with prime factorisation </a:t>
                </a:r>
                <a14:m>
                  <m:oMath xmlns:m="http://schemas.openxmlformats.org/officeDocument/2006/math">
                    <m:r>
                      <a:rPr lang="en-GB" sz="2100" i="1">
                        <a:latin typeface="Cambria Math" panose="02040503050406030204" pitchFamily="18" charset="0"/>
                      </a:rPr>
                      <m:t>𝑛</m:t>
                    </m:r>
                    <m:r>
                      <a:rPr lang="en-GB" sz="2100">
                        <a:latin typeface="Cambria Math" panose="02040503050406030204" pitchFamily="18" charset="0"/>
                      </a:rPr>
                      <m:t>= </m:t>
                    </m:r>
                    <m:nary>
                      <m:naryPr>
                        <m:chr m:val="∏"/>
                        <m:ctrlPr>
                          <a:rPr lang="en-GB" sz="2100" i="1">
                            <a:latin typeface="Cambria Math" panose="02040503050406030204" pitchFamily="18" charset="0"/>
                          </a:rPr>
                        </m:ctrlPr>
                      </m:naryPr>
                      <m:sub>
                        <m:r>
                          <m:rPr>
                            <m:brk m:alnAt="23"/>
                          </m:rPr>
                          <a:rPr lang="en-GB" sz="2100" i="1">
                            <a:latin typeface="Cambria Math" panose="02040503050406030204" pitchFamily="18" charset="0"/>
                          </a:rPr>
                          <m:t>𝑖</m:t>
                        </m:r>
                        <m:r>
                          <a:rPr lang="en-GB" sz="2100" i="1">
                            <a:latin typeface="Cambria Math" panose="02040503050406030204" pitchFamily="18" charset="0"/>
                          </a:rPr>
                          <m:t>=1</m:t>
                        </m:r>
                      </m:sub>
                      <m:sup>
                        <m:r>
                          <a:rPr lang="en-GB" sz="2100" i="1">
                            <a:latin typeface="Cambria Math" panose="02040503050406030204" pitchFamily="18" charset="0"/>
                          </a:rPr>
                          <m:t>𝑚</m:t>
                        </m:r>
                      </m:sup>
                      <m:e>
                        <m:sSubSup>
                          <m:sSubSupPr>
                            <m:ctrlPr>
                              <a:rPr lang="en-GB" sz="2100" i="1">
                                <a:latin typeface="Cambria Math" panose="02040503050406030204" pitchFamily="18" charset="0"/>
                              </a:rPr>
                            </m:ctrlPr>
                          </m:sSubSupPr>
                          <m:e>
                            <m:r>
                              <a:rPr lang="en-GB" sz="2100" i="1">
                                <a:latin typeface="Cambria Math" panose="02040503050406030204" pitchFamily="18" charset="0"/>
                              </a:rPr>
                              <m:t>𝑝</m:t>
                            </m:r>
                          </m:e>
                          <m:sub>
                            <m:r>
                              <a:rPr lang="en-GB" sz="2100" i="1">
                                <a:latin typeface="Cambria Math" panose="02040503050406030204" pitchFamily="18" charset="0"/>
                              </a:rPr>
                              <m:t>𝑖</m:t>
                            </m:r>
                          </m:sub>
                          <m:sup>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𝑖</m:t>
                                </m:r>
                              </m:sub>
                            </m:sSub>
                          </m:sup>
                        </m:sSubSup>
                      </m:e>
                    </m:nary>
                  </m:oMath>
                </a14:m>
                <a:r>
                  <a:rPr lang="en-GB" sz="2100" dirty="0"/>
                  <a:t>. Then the number of non-witnesses </a:t>
                </a:r>
                <a:r>
                  <a:rPr lang="en-GB" sz="2100" i="1" dirty="0"/>
                  <a:t>n</a:t>
                </a:r>
                <a:r>
                  <a:rPr lang="en-GB" sz="2100" dirty="0"/>
                  <a:t> has is:</a:t>
                </a:r>
                <a:endParaRPr lang="en-US" sz="2100" dirty="0"/>
              </a:p>
            </p:txBody>
          </p:sp>
        </mc:Choice>
        <mc:Fallback xmlns="">
          <p:sp>
            <p:nvSpPr>
              <p:cNvPr id="8" name="Text Placeholder 2">
                <a:extLst>
                  <a:ext uri="{FF2B5EF4-FFF2-40B4-BE49-F238E27FC236}">
                    <a16:creationId xmlns:a16="http://schemas.microsoft.com/office/drawing/2014/main" id="{EC50E808-C404-7845-9EF7-B6CC43096111}"/>
                  </a:ext>
                </a:extLst>
              </p:cNvPr>
              <p:cNvSpPr txBox="1">
                <a:spLocks noRot="1" noChangeAspect="1" noMove="1" noResize="1" noEditPoints="1" noAdjustHandles="1" noChangeArrowheads="1" noChangeShapeType="1" noTextEdit="1"/>
              </p:cNvSpPr>
              <p:nvPr/>
            </p:nvSpPr>
            <p:spPr>
              <a:xfrm>
                <a:off x="528095" y="1209417"/>
                <a:ext cx="8194752" cy="1183612"/>
              </a:xfrm>
              <a:prstGeom prst="rect">
                <a:avLst/>
              </a:prstGeom>
              <a:blipFill>
                <a:blip r:embed="rId4"/>
                <a:stretch>
                  <a:fillRect l="-619" r="-1703" b="-46809"/>
                </a:stretch>
              </a:blipFill>
              <a:ln>
                <a:noFill/>
              </a:ln>
            </p:spPr>
            <p:txBody>
              <a:bodyPr/>
              <a:lstStyle/>
              <a:p>
                <a:r>
                  <a:rPr lang="en-US">
                    <a:noFill/>
                  </a:rPr>
                  <a:t> </a:t>
                </a:r>
              </a:p>
            </p:txBody>
          </p:sp>
        </mc:Fallback>
      </mc:AlternateContent>
      <p:sp>
        <p:nvSpPr>
          <p:cNvPr id="10" name="Frame 9">
            <a:extLst>
              <a:ext uri="{FF2B5EF4-FFF2-40B4-BE49-F238E27FC236}">
                <a16:creationId xmlns:a16="http://schemas.microsoft.com/office/drawing/2014/main" id="{F5102689-C5F2-FF42-8649-5BE826F45143}"/>
              </a:ext>
            </a:extLst>
          </p:cNvPr>
          <p:cNvSpPr/>
          <p:nvPr/>
        </p:nvSpPr>
        <p:spPr>
          <a:xfrm>
            <a:off x="428743" y="1264942"/>
            <a:ext cx="8393457" cy="1999030"/>
          </a:xfrm>
          <a:prstGeom prst="frame">
            <a:avLst>
              <a:gd name="adj1" fmla="val 302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chemeClr val="tx1"/>
              </a:solidFill>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A1DF6CE-D463-4948-AF2D-311107CBA219}"/>
                  </a:ext>
                </a:extLst>
              </p:cNvPr>
              <p:cNvSpPr/>
              <p:nvPr/>
            </p:nvSpPr>
            <p:spPr>
              <a:xfrm>
                <a:off x="3772935" y="2509029"/>
                <a:ext cx="1598130" cy="572080"/>
              </a:xfrm>
              <a:prstGeom prst="rect">
                <a:avLst/>
              </a:prstGeom>
              <a:solidFill>
                <a:schemeClr val="bg1"/>
              </a:solidFill>
            </p:spPr>
            <p:txBody>
              <a:bodyPr wrap="none">
                <a:spAutoFit/>
              </a:bodyPr>
              <a:lstStyle/>
              <a:p>
                <a:r>
                  <a:rPr lang="en-GB" sz="2100" dirty="0">
                    <a:ea typeface="Cambria Math" panose="02040503050406030204" pitchFamily="18" charset="0"/>
                  </a:rPr>
                  <a:t>S</a:t>
                </a:r>
                <a14:m>
                  <m:oMath xmlns:m="http://schemas.openxmlformats.org/officeDocument/2006/math">
                    <m:d>
                      <m:dPr>
                        <m:ctrlPr>
                          <a:rPr lang="en-GB" sz="2100" i="1">
                            <a:latin typeface="Cambria Math" panose="02040503050406030204" pitchFamily="18" charset="0"/>
                            <a:ea typeface="Cambria Math" panose="02040503050406030204" pitchFamily="18" charset="0"/>
                          </a:rPr>
                        </m:ctrlPr>
                      </m:dPr>
                      <m:e>
                        <m:r>
                          <a:rPr lang="en-GB" sz="2100" i="1">
                            <a:latin typeface="Cambria Math" panose="02040503050406030204" pitchFamily="18" charset="0"/>
                            <a:ea typeface="Cambria Math" panose="02040503050406030204" pitchFamily="18" charset="0"/>
                          </a:rPr>
                          <m:t>𝑛</m:t>
                        </m:r>
                      </m:e>
                    </m:d>
                    <m:r>
                      <a:rPr lang="en-GB" sz="2100" i="1">
                        <a:latin typeface="Cambria Math" panose="02040503050406030204" pitchFamily="18" charset="0"/>
                        <a:ea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d>
                          <m:dPr>
                            <m:ctrlPr>
                              <a:rPr lang="en-GB" sz="2100" i="1">
                                <a:latin typeface="Cambria Math" panose="02040503050406030204" pitchFamily="18" charset="0"/>
                                <a:ea typeface="Cambria Math" panose="02040503050406030204" pitchFamily="18" charset="0"/>
                              </a:rPr>
                            </m:ctrlPr>
                          </m:dPr>
                          <m:e>
                            <m:r>
                              <a:rPr lang="en-GB" sz="2100" i="1">
                                <a:latin typeface="Cambria Math" panose="02040503050406030204" pitchFamily="18" charset="0"/>
                                <a:ea typeface="Cambria Math" panose="02040503050406030204" pitchFamily="18" charset="0"/>
                              </a:rPr>
                              <m:t>𝑛</m:t>
                            </m:r>
                          </m:e>
                        </m:d>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𝑚</m:t>
                            </m:r>
                            <m:r>
                              <a:rPr lang="en-GB" sz="2100" i="1">
                                <a:latin typeface="Cambria Math" panose="02040503050406030204" pitchFamily="18" charset="0"/>
                                <a:ea typeface="Cambria Math" panose="02040503050406030204" pitchFamily="18" charset="0"/>
                              </a:rPr>
                              <m:t>−1</m:t>
                            </m:r>
                          </m:sup>
                        </m:sSup>
                      </m:den>
                    </m:f>
                  </m:oMath>
                </a14:m>
                <a:endParaRPr lang="en-US" sz="2100" dirty="0"/>
              </a:p>
            </p:txBody>
          </p:sp>
        </mc:Choice>
        <mc:Fallback xmlns="">
          <p:sp>
            <p:nvSpPr>
              <p:cNvPr id="47" name="Rectangle 46">
                <a:extLst>
                  <a:ext uri="{FF2B5EF4-FFF2-40B4-BE49-F238E27FC236}">
                    <a16:creationId xmlns:a16="http://schemas.microsoft.com/office/drawing/2014/main" id="{CA1DF6CE-D463-4948-AF2D-311107CBA219}"/>
                  </a:ext>
                </a:extLst>
              </p:cNvPr>
              <p:cNvSpPr>
                <a:spLocks noRot="1" noChangeAspect="1" noMove="1" noResize="1" noEditPoints="1" noAdjustHandles="1" noChangeArrowheads="1" noChangeShapeType="1" noTextEdit="1"/>
              </p:cNvSpPr>
              <p:nvPr/>
            </p:nvSpPr>
            <p:spPr>
              <a:xfrm>
                <a:off x="3772935" y="2509029"/>
                <a:ext cx="1598130" cy="572080"/>
              </a:xfrm>
              <a:prstGeom prst="rect">
                <a:avLst/>
              </a:prstGeom>
              <a:blipFill>
                <a:blip r:embed="rId5"/>
                <a:stretch>
                  <a:fillRect l="-3937" b="-4348"/>
                </a:stretch>
              </a:blipFill>
            </p:spPr>
            <p:txBody>
              <a:bodyPr/>
              <a:lstStyle/>
              <a:p>
                <a:r>
                  <a:rPr lang="en-US">
                    <a:noFill/>
                  </a:rPr>
                  <a:t> </a:t>
                </a:r>
              </a:p>
            </p:txBody>
          </p:sp>
        </mc:Fallback>
      </mc:AlternateContent>
      <p:sp>
        <p:nvSpPr>
          <p:cNvPr id="11" name="Title 1">
            <a:extLst>
              <a:ext uri="{FF2B5EF4-FFF2-40B4-BE49-F238E27FC236}">
                <a16:creationId xmlns:a16="http://schemas.microsoft.com/office/drawing/2014/main" id="{3BFD8FC2-28F7-BF4D-8464-9C4FD56E2174}"/>
              </a:ext>
            </a:extLst>
          </p:cNvPr>
          <p:cNvSpPr txBox="1">
            <a:spLocks/>
          </p:cNvSpPr>
          <p:nvPr/>
        </p:nvSpPr>
        <p:spPr>
          <a:xfrm>
            <a:off x="178314" y="84170"/>
            <a:ext cx="7886700" cy="99417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sz="3600" dirty="0"/>
              <a:t>Miller-Rabin Pseudoprimes</a:t>
            </a:r>
          </a:p>
        </p:txBody>
      </p:sp>
    </p:spTree>
    <p:extLst>
      <p:ext uri="{BB962C8B-B14F-4D97-AF65-F5344CB8AC3E}">
        <p14:creationId xmlns:p14="http://schemas.microsoft.com/office/powerpoint/2010/main" val="389090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B4B640B-B212-BB4B-A597-C30E69662E4E}"/>
              </a:ext>
            </a:extLst>
          </p:cNvPr>
          <p:cNvSpPr/>
          <p:nvPr/>
        </p:nvSpPr>
        <p:spPr>
          <a:xfrm flipV="1">
            <a:off x="2268448" y="3779413"/>
            <a:ext cx="5862225" cy="500180"/>
          </a:xfrm>
          <a:prstGeom prst="rect">
            <a:avLst/>
          </a:prstGeom>
          <a:gradFill flip="none" rotWithShape="1">
            <a:gsLst>
              <a:gs pos="0">
                <a:schemeClr val="accent6">
                  <a:lumMod val="89000"/>
                </a:schemeClr>
              </a:gs>
              <a:gs pos="50000">
                <a:srgbClr val="FFFF00"/>
              </a:gs>
              <a:gs pos="0">
                <a:schemeClr val="accent6">
                  <a:lumMod val="75000"/>
                </a:schemeClr>
              </a:gs>
              <a:gs pos="76000">
                <a:srgbClr val="FF00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0" name="Rectangle 79">
            <a:extLst>
              <a:ext uri="{FF2B5EF4-FFF2-40B4-BE49-F238E27FC236}">
                <a16:creationId xmlns:a16="http://schemas.microsoft.com/office/drawing/2014/main" id="{640EF1B7-3FD6-9A46-9CE2-D72CED86F8DB}"/>
              </a:ext>
            </a:extLst>
          </p:cNvPr>
          <p:cNvSpPr/>
          <p:nvPr/>
        </p:nvSpPr>
        <p:spPr>
          <a:xfrm rot="10800000" flipV="1">
            <a:off x="2268448" y="4421009"/>
            <a:ext cx="5862225" cy="500180"/>
          </a:xfrm>
          <a:prstGeom prst="rect">
            <a:avLst/>
          </a:prstGeom>
          <a:gradFill flip="none" rotWithShape="1">
            <a:gsLst>
              <a:gs pos="0">
                <a:schemeClr val="accent6">
                  <a:lumMod val="89000"/>
                </a:schemeClr>
              </a:gs>
              <a:gs pos="84000">
                <a:srgbClr val="FFFF00"/>
              </a:gs>
              <a:gs pos="0">
                <a:schemeClr val="accent6">
                  <a:lumMod val="75000"/>
                </a:schemeClr>
              </a:gs>
              <a:gs pos="100000">
                <a:srgbClr val="FF0000"/>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Slide Number Placeholder 3"/>
          <p:cNvSpPr>
            <a:spLocks noGrp="1"/>
          </p:cNvSpPr>
          <p:nvPr>
            <p:ph type="sldNum" idx="12"/>
          </p:nvPr>
        </p:nvSpPr>
        <p:spPr/>
        <p:txBody>
          <a:bodyPr/>
          <a:lstStyle/>
          <a:p>
            <a:fld id="{00000000-1234-1234-1234-123412341234}" type="slidenum">
              <a:rPr lang="uk-UA" smtClean="0"/>
              <a:pPr/>
              <a:t>19</a:t>
            </a:fld>
            <a:endParaRPr lang="uk-UA" dirty="0"/>
          </a:p>
        </p:txBody>
      </p:sp>
      <p:sp>
        <p:nvSpPr>
          <p:cNvPr id="46" name="Text Placeholder 2">
            <a:extLst>
              <a:ext uri="{FF2B5EF4-FFF2-40B4-BE49-F238E27FC236}">
                <a16:creationId xmlns:a16="http://schemas.microsoft.com/office/drawing/2014/main" id="{A8C1F9F9-878A-174A-BAF1-34302DE212C9}"/>
              </a:ext>
            </a:extLst>
          </p:cNvPr>
          <p:cNvSpPr txBox="1">
            <a:spLocks/>
          </p:cNvSpPr>
          <p:nvPr/>
        </p:nvSpPr>
        <p:spPr>
          <a:xfrm>
            <a:off x="256137" y="2031923"/>
            <a:ext cx="1439853" cy="447869"/>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800" dirty="0"/>
              <a:t>Factors of </a:t>
            </a:r>
            <a:r>
              <a:rPr lang="en-US" sz="1800" i="1" dirty="0"/>
              <a:t>n</a:t>
            </a:r>
          </a:p>
        </p:txBody>
      </p:sp>
      <p:grpSp>
        <p:nvGrpSpPr>
          <p:cNvPr id="50" name="Group 49">
            <a:extLst>
              <a:ext uri="{FF2B5EF4-FFF2-40B4-BE49-F238E27FC236}">
                <a16:creationId xmlns:a16="http://schemas.microsoft.com/office/drawing/2014/main" id="{40514FBC-7396-AF43-A94F-DCC5F880779C}"/>
              </a:ext>
            </a:extLst>
          </p:cNvPr>
          <p:cNvGrpSpPr/>
          <p:nvPr/>
        </p:nvGrpSpPr>
        <p:grpSpPr>
          <a:xfrm>
            <a:off x="1744978" y="2011414"/>
            <a:ext cx="7212239" cy="977153"/>
            <a:chOff x="1579509" y="3652358"/>
            <a:chExt cx="9616318" cy="1302870"/>
          </a:xfrm>
        </p:grpSpPr>
        <p:grpSp>
          <p:nvGrpSpPr>
            <p:cNvPr id="9" name="Group 8">
              <a:extLst>
                <a:ext uri="{FF2B5EF4-FFF2-40B4-BE49-F238E27FC236}">
                  <a16:creationId xmlns:a16="http://schemas.microsoft.com/office/drawing/2014/main" id="{CDDF56AD-684C-1F42-96A6-9C9DEDF34ED7}"/>
                </a:ext>
              </a:extLst>
            </p:cNvPr>
            <p:cNvGrpSpPr/>
            <p:nvPr/>
          </p:nvGrpSpPr>
          <p:grpSpPr>
            <a:xfrm>
              <a:off x="1579509" y="4220940"/>
              <a:ext cx="9616318" cy="734288"/>
              <a:chOff x="606135" y="5074012"/>
              <a:chExt cx="9616318" cy="734288"/>
            </a:xfrm>
          </p:grpSpPr>
          <p:cxnSp>
            <p:nvCxnSpPr>
              <p:cNvPr id="29" name="Straight Arrow Connector 28">
                <a:extLst>
                  <a:ext uri="{FF2B5EF4-FFF2-40B4-BE49-F238E27FC236}">
                    <a16:creationId xmlns:a16="http://schemas.microsoft.com/office/drawing/2014/main" id="{39EB0B29-CFF1-C843-86AD-2BCC72A5CD3A}"/>
                  </a:ext>
                </a:extLst>
              </p:cNvPr>
              <p:cNvCxnSpPr>
                <a:cxnSpLocks/>
              </p:cNvCxnSpPr>
              <p:nvPr/>
            </p:nvCxnSpPr>
            <p:spPr>
              <a:xfrm>
                <a:off x="606135" y="5441156"/>
                <a:ext cx="9616318"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F7F1EF9-A401-EC49-A6F4-8ACC07D01166}"/>
                  </a:ext>
                </a:extLst>
              </p:cNvPr>
              <p:cNvCxnSpPr/>
              <p:nvPr/>
            </p:nvCxnSpPr>
            <p:spPr>
              <a:xfrm>
                <a:off x="1512407" y="5088300"/>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4E3ACBE-C152-9445-A05A-9108F1AB7208}"/>
                  </a:ext>
                </a:extLst>
              </p:cNvPr>
              <p:cNvCxnSpPr/>
              <p:nvPr/>
            </p:nvCxnSpPr>
            <p:spPr>
              <a:xfrm>
                <a:off x="2319131" y="5088300"/>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4225BE6-12F3-D446-9A97-D7399AD7A2DC}"/>
                  </a:ext>
                </a:extLst>
              </p:cNvPr>
              <p:cNvCxnSpPr/>
              <p:nvPr/>
            </p:nvCxnSpPr>
            <p:spPr>
              <a:xfrm>
                <a:off x="3107636" y="5081156"/>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F66F0E5-1B07-A14A-BA47-F0037A8D9AF4}"/>
                  </a:ext>
                </a:extLst>
              </p:cNvPr>
              <p:cNvCxnSpPr/>
              <p:nvPr/>
            </p:nvCxnSpPr>
            <p:spPr>
              <a:xfrm>
                <a:off x="3889514" y="5081156"/>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865AFCF-B895-EA44-9685-6AA33A7B6E8C}"/>
                  </a:ext>
                </a:extLst>
              </p:cNvPr>
              <p:cNvCxnSpPr/>
              <p:nvPr/>
            </p:nvCxnSpPr>
            <p:spPr>
              <a:xfrm>
                <a:off x="4671392" y="5081156"/>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462B336-E242-D64C-AE8D-B7E44B04A192}"/>
                  </a:ext>
                </a:extLst>
              </p:cNvPr>
              <p:cNvCxnSpPr/>
              <p:nvPr/>
            </p:nvCxnSpPr>
            <p:spPr>
              <a:xfrm>
                <a:off x="5478116" y="5081156"/>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83118EB-CEE6-DA4A-82C7-9F778EB426CE}"/>
                  </a:ext>
                </a:extLst>
              </p:cNvPr>
              <p:cNvCxnSpPr/>
              <p:nvPr/>
            </p:nvCxnSpPr>
            <p:spPr>
              <a:xfrm>
                <a:off x="6266621" y="5074012"/>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4D0FE88-21D7-B349-8722-55675C92404C}"/>
                  </a:ext>
                </a:extLst>
              </p:cNvPr>
              <p:cNvCxnSpPr/>
              <p:nvPr/>
            </p:nvCxnSpPr>
            <p:spPr>
              <a:xfrm>
                <a:off x="7048499" y="5074012"/>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EA44DE3-CFA6-994D-9330-DF627ADC8A79}"/>
                  </a:ext>
                </a:extLst>
              </p:cNvPr>
              <p:cNvCxnSpPr/>
              <p:nvPr/>
            </p:nvCxnSpPr>
            <p:spPr>
              <a:xfrm>
                <a:off x="7830377" y="5081156"/>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0DE9946-7A2D-6844-A140-8191829FD3AA}"/>
                  </a:ext>
                </a:extLst>
              </p:cNvPr>
              <p:cNvCxnSpPr/>
              <p:nvPr/>
            </p:nvCxnSpPr>
            <p:spPr>
              <a:xfrm>
                <a:off x="8574448" y="5074012"/>
                <a:ext cx="0" cy="720000"/>
              </a:xfrm>
              <a:prstGeom prst="line">
                <a:avLst/>
              </a:prstGeom>
              <a:ln w="57150"/>
            </p:spPr>
            <p:style>
              <a:lnRef idx="1">
                <a:schemeClr val="dk1"/>
              </a:lnRef>
              <a:fillRef idx="0">
                <a:schemeClr val="dk1"/>
              </a:fillRef>
              <a:effectRef idx="0">
                <a:schemeClr val="dk1"/>
              </a:effectRef>
              <a:fontRef idx="minor">
                <a:schemeClr val="tx1"/>
              </a:fontRef>
            </p:style>
          </p:cxnSp>
        </p:grpSp>
        <p:sp>
          <p:nvSpPr>
            <p:cNvPr id="48" name="Text Placeholder 2">
              <a:extLst>
                <a:ext uri="{FF2B5EF4-FFF2-40B4-BE49-F238E27FC236}">
                  <a16:creationId xmlns:a16="http://schemas.microsoft.com/office/drawing/2014/main" id="{DA90955A-A17C-1B45-8D65-E5EBD2206BB9}"/>
                </a:ext>
              </a:extLst>
            </p:cNvPr>
            <p:cNvSpPr txBox="1">
              <a:spLocks/>
            </p:cNvSpPr>
            <p:nvPr/>
          </p:nvSpPr>
          <p:spPr>
            <a:xfrm>
              <a:off x="2323493" y="3652358"/>
              <a:ext cx="8872334" cy="597159"/>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2100" dirty="0"/>
                <a:t>2       3        4       5        6       7        8       9      10      11 …     </a:t>
              </a:r>
              <a:r>
                <a:rPr lang="en-US" sz="2100" i="1" dirty="0"/>
                <a:t>m</a:t>
              </a:r>
            </a:p>
          </p:txBody>
        </p:sp>
      </p:grpSp>
      <p:sp>
        <p:nvSpPr>
          <p:cNvPr id="49" name="Text Placeholder 2">
            <a:extLst>
              <a:ext uri="{FF2B5EF4-FFF2-40B4-BE49-F238E27FC236}">
                <a16:creationId xmlns:a16="http://schemas.microsoft.com/office/drawing/2014/main" id="{4862C300-0386-3A46-B8D9-0F34EC445EB9}"/>
              </a:ext>
            </a:extLst>
          </p:cNvPr>
          <p:cNvSpPr txBox="1">
            <a:spLocks/>
          </p:cNvSpPr>
          <p:nvPr/>
        </p:nvSpPr>
        <p:spPr>
          <a:xfrm>
            <a:off x="250550" y="2752154"/>
            <a:ext cx="1657982" cy="447869"/>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600" dirty="0"/>
              <a:t>Prob. of passing </a:t>
            </a:r>
          </a:p>
          <a:p>
            <a:pPr marL="0" indent="0">
              <a:lnSpc>
                <a:spcPct val="100000"/>
              </a:lnSpc>
              <a:spcBef>
                <a:spcPts val="0"/>
              </a:spcBef>
              <a:buClrTx/>
              <a:buSzTx/>
              <a:buNone/>
              <a:defRPr/>
            </a:pPr>
            <a:r>
              <a:rPr lang="en-US" sz="1600" dirty="0"/>
              <a:t>1 round of MR</a:t>
            </a:r>
          </a:p>
        </p:txBody>
      </p:sp>
      <mc:AlternateContent xmlns:mc="http://schemas.openxmlformats.org/markup-compatibility/2006" xmlns:a14="http://schemas.microsoft.com/office/drawing/2010/main">
        <mc:Choice Requires="a14">
          <p:sp>
            <p:nvSpPr>
              <p:cNvPr id="51" name="Text Placeholder 2">
                <a:extLst>
                  <a:ext uri="{FF2B5EF4-FFF2-40B4-BE49-F238E27FC236}">
                    <a16:creationId xmlns:a16="http://schemas.microsoft.com/office/drawing/2014/main" id="{041604CE-9B65-7D41-95E6-7B3DAF72EB24}"/>
                  </a:ext>
                </a:extLst>
              </p:cNvPr>
              <p:cNvSpPr txBox="1">
                <a:spLocks/>
              </p:cNvSpPr>
              <p:nvPr/>
            </p:nvSpPr>
            <p:spPr>
              <a:xfrm>
                <a:off x="1646764" y="2960932"/>
                <a:ext cx="2330603" cy="447869"/>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2100" dirty="0"/>
                  <a:t>         </a:t>
                </a:r>
                <a14:m>
                  <m:oMath xmlns:m="http://schemas.openxmlformats.org/officeDocument/2006/math">
                    <m:f>
                      <m:fPr>
                        <m:ctrlPr>
                          <a:rPr lang="en-US" sz="2100" i="1">
                            <a:solidFill>
                              <a:schemeClr val="bg1">
                                <a:lumMod val="65000"/>
                              </a:schemeClr>
                            </a:solidFill>
                            <a:latin typeface="Cambria Math" panose="02040503050406030204" pitchFamily="18" charset="0"/>
                          </a:rPr>
                        </m:ctrlPr>
                      </m:fPr>
                      <m:num>
                        <m:r>
                          <a:rPr lang="en-US" sz="2100" i="1">
                            <a:solidFill>
                              <a:schemeClr val="bg1">
                                <a:lumMod val="65000"/>
                              </a:schemeClr>
                            </a:solidFill>
                            <a:latin typeface="Cambria Math" panose="02040503050406030204" pitchFamily="18" charset="0"/>
                            <a:ea typeface="Cambria Math" panose="02040503050406030204" pitchFamily="18" charset="0"/>
                          </a:rPr>
                          <m:t>𝜑</m:t>
                        </m:r>
                        <m:r>
                          <a:rPr lang="en-GB" sz="2100" i="1">
                            <a:solidFill>
                              <a:schemeClr val="bg1">
                                <a:lumMod val="65000"/>
                              </a:schemeClr>
                            </a:solidFill>
                            <a:latin typeface="Cambria Math" panose="02040503050406030204" pitchFamily="18" charset="0"/>
                            <a:ea typeface="Cambria Math" panose="02040503050406030204" pitchFamily="18" charset="0"/>
                          </a:rPr>
                          <m:t>(</m:t>
                        </m:r>
                        <m:r>
                          <a:rPr lang="en-GB" sz="2100" i="1">
                            <a:solidFill>
                              <a:schemeClr val="bg1">
                                <a:lumMod val="65000"/>
                              </a:schemeClr>
                            </a:solidFill>
                            <a:latin typeface="Cambria Math" panose="02040503050406030204" pitchFamily="18" charset="0"/>
                            <a:ea typeface="Cambria Math" panose="02040503050406030204" pitchFamily="18" charset="0"/>
                          </a:rPr>
                          <m:t>𝑛</m:t>
                        </m:r>
                        <m:r>
                          <a:rPr lang="en-GB" sz="2100" i="1">
                            <a:solidFill>
                              <a:schemeClr val="bg1">
                                <a:lumMod val="65000"/>
                              </a:schemeClr>
                            </a:solidFill>
                            <a:latin typeface="Cambria Math" panose="02040503050406030204" pitchFamily="18" charset="0"/>
                            <a:ea typeface="Cambria Math" panose="02040503050406030204" pitchFamily="18" charset="0"/>
                          </a:rPr>
                          <m:t>)</m:t>
                        </m:r>
                      </m:num>
                      <m:den>
                        <m:r>
                          <a:rPr lang="en-GB" sz="2100" i="1">
                            <a:solidFill>
                              <a:schemeClr val="bg1">
                                <a:lumMod val="65000"/>
                              </a:schemeClr>
                            </a:solidFill>
                            <a:latin typeface="Cambria Math" panose="02040503050406030204" pitchFamily="18" charset="0"/>
                          </a:rPr>
                          <m:t>4</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r>
                          <a:rPr lang="en-GB" sz="2100" i="1">
                            <a:latin typeface="Cambria Math" panose="02040503050406030204" pitchFamily="18" charset="0"/>
                          </a:rPr>
                          <m:t>4</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r>
                          <a:rPr lang="en-GB" sz="2100" i="1">
                            <a:latin typeface="Cambria Math" panose="02040503050406030204" pitchFamily="18" charset="0"/>
                            <a:ea typeface="Cambria Math" panose="02040503050406030204" pitchFamily="18" charset="0"/>
                          </a:rPr>
                          <m:t>8</m:t>
                        </m:r>
                      </m:den>
                    </m:f>
                  </m:oMath>
                </a14:m>
                <a:endParaRPr lang="en-US" sz="2100" dirty="0"/>
              </a:p>
            </p:txBody>
          </p:sp>
        </mc:Choice>
        <mc:Fallback xmlns="">
          <p:sp>
            <p:nvSpPr>
              <p:cNvPr id="51" name="Text Placeholder 2">
                <a:extLst>
                  <a:ext uri="{FF2B5EF4-FFF2-40B4-BE49-F238E27FC236}">
                    <a16:creationId xmlns:a16="http://schemas.microsoft.com/office/drawing/2014/main" id="{041604CE-9B65-7D41-95E6-7B3DAF72EB24}"/>
                  </a:ext>
                </a:extLst>
              </p:cNvPr>
              <p:cNvSpPr txBox="1">
                <a:spLocks noRot="1" noChangeAspect="1" noMove="1" noResize="1" noEditPoints="1" noAdjustHandles="1" noChangeArrowheads="1" noChangeShapeType="1" noTextEdit="1"/>
              </p:cNvSpPr>
              <p:nvPr/>
            </p:nvSpPr>
            <p:spPr>
              <a:xfrm>
                <a:off x="1646764" y="2960932"/>
                <a:ext cx="2330603" cy="447869"/>
              </a:xfrm>
              <a:prstGeom prst="rect">
                <a:avLst/>
              </a:prstGeom>
              <a:blipFill>
                <a:blip r:embed="rId3"/>
                <a:stretch>
                  <a:fillRect b="-3611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 Placeholder 2">
                <a:extLst>
                  <a:ext uri="{FF2B5EF4-FFF2-40B4-BE49-F238E27FC236}">
                    <a16:creationId xmlns:a16="http://schemas.microsoft.com/office/drawing/2014/main" id="{57BF61B7-5DEB-BD46-A11C-DDC9ABC85608}"/>
                  </a:ext>
                </a:extLst>
              </p:cNvPr>
              <p:cNvSpPr txBox="1">
                <a:spLocks/>
              </p:cNvSpPr>
              <p:nvPr/>
            </p:nvSpPr>
            <p:spPr>
              <a:xfrm>
                <a:off x="3960640" y="2960951"/>
                <a:ext cx="5080209" cy="447869"/>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r>
                          <a:rPr lang="en-GB" sz="2100" i="1">
                            <a:latin typeface="Cambria Math" panose="02040503050406030204" pitchFamily="18" charset="0"/>
                            <a:ea typeface="Cambria Math" panose="02040503050406030204" pitchFamily="18" charset="0"/>
                          </a:rPr>
                          <m:t>16</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r>
                          <a:rPr lang="en-GB" sz="2100" i="1">
                            <a:latin typeface="Cambria Math" panose="02040503050406030204" pitchFamily="18" charset="0"/>
                            <a:ea typeface="Cambria Math" panose="02040503050406030204" pitchFamily="18" charset="0"/>
                          </a:rPr>
                          <m:t>32</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r>
                          <a:rPr lang="en-GB" sz="2100" i="1">
                            <a:latin typeface="Cambria Math" panose="02040503050406030204" pitchFamily="18" charset="0"/>
                            <a:ea typeface="Cambria Math" panose="02040503050406030204" pitchFamily="18" charset="0"/>
                          </a:rPr>
                          <m:t>64</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r>
                          <a:rPr lang="en-GB" sz="2100" i="1">
                            <a:latin typeface="Cambria Math" panose="02040503050406030204" pitchFamily="18" charset="0"/>
                            <a:ea typeface="Cambria Math" panose="02040503050406030204" pitchFamily="18" charset="0"/>
                          </a:rPr>
                          <m:t>128</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r>
                          <a:rPr lang="en-GB" sz="2100" i="1">
                            <a:latin typeface="Cambria Math" panose="02040503050406030204" pitchFamily="18" charset="0"/>
                            <a:ea typeface="Cambria Math" panose="02040503050406030204" pitchFamily="18" charset="0"/>
                          </a:rPr>
                          <m:t>512</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r>
                          <a:rPr lang="en-GB" sz="2100" i="1">
                            <a:latin typeface="Cambria Math" panose="02040503050406030204" pitchFamily="18" charset="0"/>
                            <a:ea typeface="Cambria Math" panose="02040503050406030204" pitchFamily="18" charset="0"/>
                          </a:rPr>
                          <m:t>1024</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r>
                          <a:rPr lang="en-GB" sz="2100" i="1">
                            <a:latin typeface="Cambria Math" panose="02040503050406030204" pitchFamily="18" charset="0"/>
                            <a:ea typeface="Cambria Math" panose="02040503050406030204" pitchFamily="18" charset="0"/>
                          </a:rPr>
                          <m:t>2048</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𝜑</m:t>
                        </m:r>
                        <m:r>
                          <a:rPr lang="en-GB" sz="2100" i="1">
                            <a:latin typeface="Cambria Math" panose="02040503050406030204" pitchFamily="18" charset="0"/>
                            <a:ea typeface="Cambria Math" panose="02040503050406030204" pitchFamily="18" charset="0"/>
                          </a:rPr>
                          <m:t>(</m:t>
                        </m:r>
                        <m:r>
                          <a:rPr lang="en-GB" sz="2100" i="1">
                            <a:latin typeface="Cambria Math" panose="02040503050406030204" pitchFamily="18" charset="0"/>
                            <a:ea typeface="Cambria Math" panose="02040503050406030204" pitchFamily="18" charset="0"/>
                          </a:rPr>
                          <m:t>𝑛</m:t>
                        </m:r>
                        <m:r>
                          <a:rPr lang="en-GB" sz="2100" i="1">
                            <a:latin typeface="Cambria Math" panose="02040503050406030204" pitchFamily="18" charset="0"/>
                            <a:ea typeface="Cambria Math" panose="02040503050406030204" pitchFamily="18" charset="0"/>
                          </a:rPr>
                          <m:t>)</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𝑚</m:t>
                            </m:r>
                            <m:r>
                              <a:rPr lang="en-GB" sz="2100" i="1">
                                <a:latin typeface="Cambria Math" panose="02040503050406030204" pitchFamily="18" charset="0"/>
                                <a:ea typeface="Cambria Math" panose="02040503050406030204" pitchFamily="18" charset="0"/>
                              </a:rPr>
                              <m:t>−1</m:t>
                            </m:r>
                          </m:sup>
                        </m:sSup>
                      </m:den>
                    </m:f>
                  </m:oMath>
                </a14:m>
                <a:endParaRPr lang="en-US" sz="2100" dirty="0"/>
              </a:p>
            </p:txBody>
          </p:sp>
        </mc:Choice>
        <mc:Fallback xmlns="">
          <p:sp>
            <p:nvSpPr>
              <p:cNvPr id="63" name="Text Placeholder 2">
                <a:extLst>
                  <a:ext uri="{FF2B5EF4-FFF2-40B4-BE49-F238E27FC236}">
                    <a16:creationId xmlns:a16="http://schemas.microsoft.com/office/drawing/2014/main" id="{57BF61B7-5DEB-BD46-A11C-DDC9ABC85608}"/>
                  </a:ext>
                </a:extLst>
              </p:cNvPr>
              <p:cNvSpPr txBox="1">
                <a:spLocks noRot="1" noChangeAspect="1" noMove="1" noResize="1" noEditPoints="1" noAdjustHandles="1" noChangeArrowheads="1" noChangeShapeType="1" noTextEdit="1"/>
              </p:cNvSpPr>
              <p:nvPr/>
            </p:nvSpPr>
            <p:spPr>
              <a:xfrm>
                <a:off x="3960640" y="2960951"/>
                <a:ext cx="5080209" cy="447869"/>
              </a:xfrm>
              <a:prstGeom prst="rect">
                <a:avLst/>
              </a:prstGeom>
              <a:blipFill>
                <a:blip r:embed="rId4"/>
                <a:stretch>
                  <a:fillRect l="-250" b="-36111"/>
                </a:stretch>
              </a:blipFill>
              <a:ln>
                <a:noFill/>
              </a:ln>
            </p:spPr>
            <p:txBody>
              <a:bodyPr/>
              <a:lstStyle/>
              <a:p>
                <a:r>
                  <a:rPr lang="en-US">
                    <a:noFill/>
                  </a:rPr>
                  <a:t> </a:t>
                </a:r>
              </a:p>
            </p:txBody>
          </p:sp>
        </mc:Fallback>
      </mc:AlternateContent>
      <p:cxnSp>
        <p:nvCxnSpPr>
          <p:cNvPr id="65" name="Straight Connector 64">
            <a:extLst>
              <a:ext uri="{FF2B5EF4-FFF2-40B4-BE49-F238E27FC236}">
                <a16:creationId xmlns:a16="http://schemas.microsoft.com/office/drawing/2014/main" id="{711D61F3-326A-934B-9A44-8ACC7D594051}"/>
              </a:ext>
            </a:extLst>
          </p:cNvPr>
          <p:cNvCxnSpPr/>
          <p:nvPr/>
        </p:nvCxnSpPr>
        <p:spPr>
          <a:xfrm>
            <a:off x="8515350" y="2437850"/>
            <a:ext cx="0" cy="540000"/>
          </a:xfrm>
          <a:prstGeom prst="line">
            <a:avLst/>
          </a:prstGeom>
          <a:ln w="571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 Placeholder 2">
                <a:extLst>
                  <a:ext uri="{FF2B5EF4-FFF2-40B4-BE49-F238E27FC236}">
                    <a16:creationId xmlns:a16="http://schemas.microsoft.com/office/drawing/2014/main" id="{EA5E30B3-A758-5545-B919-E6373978F86F}"/>
                  </a:ext>
                </a:extLst>
              </p:cNvPr>
              <p:cNvSpPr txBox="1">
                <a:spLocks/>
              </p:cNvSpPr>
              <p:nvPr/>
            </p:nvSpPr>
            <p:spPr>
              <a:xfrm>
                <a:off x="541207" y="3218230"/>
                <a:ext cx="1151589" cy="327196"/>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mbria Math" panose="02040503050406030204" pitchFamily="18" charset="0"/>
                        </a:rPr>
                        <m:t>𝜑</m:t>
                      </m:r>
                      <m:d>
                        <m:dPr>
                          <m:ctrlPr>
                            <a:rPr lang="en-GB" sz="1800" i="1">
                              <a:latin typeface="Cambria Math" panose="02040503050406030204" pitchFamily="18" charset="0"/>
                              <a:ea typeface="Cambria Math" panose="02040503050406030204" pitchFamily="18" charset="0"/>
                            </a:rPr>
                          </m:ctrlPr>
                        </m:dPr>
                        <m:e>
                          <m:r>
                            <a:rPr lang="en-GB" sz="1800" i="1">
                              <a:latin typeface="Cambria Math" panose="02040503050406030204" pitchFamily="18" charset="0"/>
                              <a:ea typeface="Cambria Math" panose="02040503050406030204" pitchFamily="18" charset="0"/>
                            </a:rPr>
                            <m:t>𝑛</m:t>
                          </m:r>
                        </m:e>
                      </m:d>
                      <m:r>
                        <a:rPr lang="en-GB" sz="1800" i="1">
                          <a:latin typeface="Cambria Math" panose="02040503050406030204" pitchFamily="18" charset="0"/>
                          <a:ea typeface="Cambria Math" panose="02040503050406030204" pitchFamily="18" charset="0"/>
                        </a:rPr>
                        <m:t>≈</m:t>
                      </m:r>
                      <m:r>
                        <a:rPr lang="en-GB" sz="1800" i="1">
                          <a:latin typeface="Cambria Math" panose="02040503050406030204" pitchFamily="18" charset="0"/>
                          <a:ea typeface="Cambria Math" panose="02040503050406030204" pitchFamily="18" charset="0"/>
                        </a:rPr>
                        <m:t>𝑛</m:t>
                      </m:r>
                    </m:oMath>
                  </m:oMathPara>
                </a14:m>
                <a:endParaRPr lang="en-US" sz="1800" dirty="0"/>
              </a:p>
            </p:txBody>
          </p:sp>
        </mc:Choice>
        <mc:Fallback xmlns="">
          <p:sp>
            <p:nvSpPr>
              <p:cNvPr id="67" name="Text Placeholder 2">
                <a:extLst>
                  <a:ext uri="{FF2B5EF4-FFF2-40B4-BE49-F238E27FC236}">
                    <a16:creationId xmlns:a16="http://schemas.microsoft.com/office/drawing/2014/main" id="{EA5E30B3-A758-5545-B919-E6373978F86F}"/>
                  </a:ext>
                </a:extLst>
              </p:cNvPr>
              <p:cNvSpPr txBox="1">
                <a:spLocks noRot="1" noChangeAspect="1" noMove="1" noResize="1" noEditPoints="1" noAdjustHandles="1" noChangeArrowheads="1" noChangeShapeType="1" noTextEdit="1"/>
              </p:cNvSpPr>
              <p:nvPr/>
            </p:nvSpPr>
            <p:spPr>
              <a:xfrm>
                <a:off x="541207" y="3218230"/>
                <a:ext cx="1151589" cy="327196"/>
              </a:xfrm>
              <a:prstGeom prst="rect">
                <a:avLst/>
              </a:prstGeom>
              <a:blipFill>
                <a:blip r:embed="rId5"/>
                <a:stretch>
                  <a:fillRect b="-25926"/>
                </a:stretch>
              </a:blipFill>
              <a:ln>
                <a:noFill/>
              </a:ln>
            </p:spPr>
            <p:txBody>
              <a:bodyPr/>
              <a:lstStyle/>
              <a:p>
                <a:r>
                  <a:rPr lang="en-US">
                    <a:noFill/>
                  </a:rPr>
                  <a:t> </a:t>
                </a:r>
              </a:p>
            </p:txBody>
          </p:sp>
        </mc:Fallback>
      </mc:AlternateContent>
      <p:sp>
        <p:nvSpPr>
          <p:cNvPr id="68" name="Text Placeholder 2">
            <a:extLst>
              <a:ext uri="{FF2B5EF4-FFF2-40B4-BE49-F238E27FC236}">
                <a16:creationId xmlns:a16="http://schemas.microsoft.com/office/drawing/2014/main" id="{C5E0CF07-C388-C846-839D-1FE0D46F7526}"/>
              </a:ext>
            </a:extLst>
          </p:cNvPr>
          <p:cNvSpPr txBox="1">
            <a:spLocks/>
          </p:cNvSpPr>
          <p:nvPr/>
        </p:nvSpPr>
        <p:spPr>
          <a:xfrm>
            <a:off x="245786" y="3744747"/>
            <a:ext cx="1958584" cy="447869"/>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600" dirty="0"/>
              <a:t>Individual factor size (bits)</a:t>
            </a:r>
          </a:p>
        </p:txBody>
      </p:sp>
      <mc:AlternateContent xmlns:mc="http://schemas.openxmlformats.org/markup-compatibility/2006" xmlns:a14="http://schemas.microsoft.com/office/drawing/2010/main">
        <mc:Choice Requires="a14">
          <p:sp>
            <p:nvSpPr>
              <p:cNvPr id="70" name="Text Placeholder 2">
                <a:extLst>
                  <a:ext uri="{FF2B5EF4-FFF2-40B4-BE49-F238E27FC236}">
                    <a16:creationId xmlns:a16="http://schemas.microsoft.com/office/drawing/2014/main" id="{E06A076D-2444-2040-B8AA-974E579B7E97}"/>
                  </a:ext>
                </a:extLst>
              </p:cNvPr>
              <p:cNvSpPr txBox="1">
                <a:spLocks/>
              </p:cNvSpPr>
              <p:nvPr/>
            </p:nvSpPr>
            <p:spPr>
              <a:xfrm>
                <a:off x="2204370" y="3785044"/>
                <a:ext cx="6693845" cy="447869"/>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500" dirty="0"/>
                  <a:t> 512       </a:t>
                </a:r>
                <a:r>
                  <a:rPr lang="en-GB" sz="1500" dirty="0"/>
                  <a:t>341       256       205       171       146       128        114      102        93            </a:t>
                </a:r>
                <a14:m>
                  <m:oMath xmlns:m="http://schemas.openxmlformats.org/officeDocument/2006/math">
                    <m:f>
                      <m:fPr>
                        <m:ctrlPr>
                          <a:rPr lang="en-GB" sz="1500" i="1">
                            <a:latin typeface="Cambria Math" panose="02040503050406030204" pitchFamily="18" charset="0"/>
                          </a:rPr>
                        </m:ctrlPr>
                      </m:fPr>
                      <m:num>
                        <m:r>
                          <a:rPr lang="en-GB" sz="1500" i="1">
                            <a:latin typeface="Cambria Math" panose="02040503050406030204" pitchFamily="18" charset="0"/>
                          </a:rPr>
                          <m:t>1024</m:t>
                        </m:r>
                      </m:num>
                      <m:den>
                        <m:r>
                          <a:rPr lang="en-GB" sz="1500" i="1">
                            <a:latin typeface="Cambria Math" panose="02040503050406030204" pitchFamily="18" charset="0"/>
                          </a:rPr>
                          <m:t>𝑚</m:t>
                        </m:r>
                      </m:den>
                    </m:f>
                  </m:oMath>
                </a14:m>
                <a:endParaRPr lang="en-US" sz="1500" i="1" dirty="0"/>
              </a:p>
            </p:txBody>
          </p:sp>
        </mc:Choice>
        <mc:Fallback xmlns="">
          <p:sp>
            <p:nvSpPr>
              <p:cNvPr id="70" name="Text Placeholder 2">
                <a:extLst>
                  <a:ext uri="{FF2B5EF4-FFF2-40B4-BE49-F238E27FC236}">
                    <a16:creationId xmlns:a16="http://schemas.microsoft.com/office/drawing/2014/main" id="{E06A076D-2444-2040-B8AA-974E579B7E97}"/>
                  </a:ext>
                </a:extLst>
              </p:cNvPr>
              <p:cNvSpPr txBox="1">
                <a:spLocks noRot="1" noChangeAspect="1" noMove="1" noResize="1" noEditPoints="1" noAdjustHandles="1" noChangeArrowheads="1" noChangeShapeType="1" noTextEdit="1"/>
              </p:cNvSpPr>
              <p:nvPr/>
            </p:nvSpPr>
            <p:spPr>
              <a:xfrm>
                <a:off x="2204370" y="3785044"/>
                <a:ext cx="6693845" cy="447869"/>
              </a:xfrm>
              <a:prstGeom prst="rect">
                <a:avLst/>
              </a:prstGeom>
              <a:blipFill>
                <a:blip r:embed="rId6"/>
                <a:stretch>
                  <a:fillRect b="-2778"/>
                </a:stretch>
              </a:blipFill>
              <a:ln>
                <a:noFill/>
              </a:ln>
            </p:spPr>
            <p:txBody>
              <a:bodyPr/>
              <a:lstStyle/>
              <a:p>
                <a:r>
                  <a:rPr lang="en-US">
                    <a:noFill/>
                  </a:rPr>
                  <a:t> </a:t>
                </a:r>
              </a:p>
            </p:txBody>
          </p:sp>
        </mc:Fallback>
      </mc:AlternateContent>
      <p:sp>
        <p:nvSpPr>
          <p:cNvPr id="72" name="Text Placeholder 2">
            <a:extLst>
              <a:ext uri="{FF2B5EF4-FFF2-40B4-BE49-F238E27FC236}">
                <a16:creationId xmlns:a16="http://schemas.microsoft.com/office/drawing/2014/main" id="{8A0FD2D9-AF5F-0A41-88F1-33BA5E8DFD6F}"/>
              </a:ext>
            </a:extLst>
          </p:cNvPr>
          <p:cNvSpPr txBox="1">
            <a:spLocks/>
          </p:cNvSpPr>
          <p:nvPr/>
        </p:nvSpPr>
        <p:spPr>
          <a:xfrm>
            <a:off x="245786" y="4409284"/>
            <a:ext cx="1819977" cy="447869"/>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600" dirty="0"/>
              <a:t>Prob. declared prime by OpenSSL*</a:t>
            </a:r>
          </a:p>
        </p:txBody>
      </p:sp>
      <mc:AlternateContent xmlns:mc="http://schemas.openxmlformats.org/markup-compatibility/2006" xmlns:a14="http://schemas.microsoft.com/office/drawing/2010/main">
        <mc:Choice Requires="a14">
          <p:sp>
            <p:nvSpPr>
              <p:cNvPr id="73" name="Text Placeholder 2">
                <a:extLst>
                  <a:ext uri="{FF2B5EF4-FFF2-40B4-BE49-F238E27FC236}">
                    <a16:creationId xmlns:a16="http://schemas.microsoft.com/office/drawing/2014/main" id="{A58BAD80-7DB1-A940-9061-E2F625B81E37}"/>
                  </a:ext>
                </a:extLst>
              </p:cNvPr>
              <p:cNvSpPr txBox="1">
                <a:spLocks/>
              </p:cNvSpPr>
              <p:nvPr/>
            </p:nvSpPr>
            <p:spPr>
              <a:xfrm>
                <a:off x="2155527" y="4308722"/>
                <a:ext cx="6991881" cy="624952"/>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14:m>
                  <m:oMath xmlns:m="http://schemas.openxmlformats.org/officeDocument/2006/math">
                    <m:r>
                      <a:rPr lang="en-GB" sz="2100" i="1">
                        <a:solidFill>
                          <a:schemeClr val="bg1">
                            <a:lumMod val="65000"/>
                          </a:schemeClr>
                        </a:solidFill>
                        <a:latin typeface="Cambria Math" panose="02040503050406030204" pitchFamily="18" charset="0"/>
                      </a:rPr>
                      <m:t>  </m:t>
                    </m:r>
                    <m:f>
                      <m:fPr>
                        <m:ctrlPr>
                          <a:rPr lang="en-US" sz="2100" i="1">
                            <a:solidFill>
                              <a:schemeClr val="tx1"/>
                            </a:solidFill>
                            <a:latin typeface="Cambria Math" panose="02040503050406030204" pitchFamily="18" charset="0"/>
                          </a:rPr>
                        </m:ctrlPr>
                      </m:fPr>
                      <m:num>
                        <m:r>
                          <a:rPr lang="en-GB" sz="2100" i="1">
                            <a:solidFill>
                              <a:schemeClr val="tx1"/>
                            </a:solidFill>
                            <a:latin typeface="Cambria Math" panose="02040503050406030204" pitchFamily="18" charset="0"/>
                          </a:rPr>
                          <m:t>1</m:t>
                        </m:r>
                      </m:num>
                      <m:den>
                        <m:r>
                          <a:rPr lang="en-GB" sz="2100" i="1">
                            <a:solidFill>
                              <a:schemeClr val="tx1"/>
                            </a:solidFill>
                            <a:latin typeface="Cambria Math" panose="02040503050406030204" pitchFamily="18" charset="0"/>
                            <a:ea typeface="Cambria Math" panose="02040503050406030204" pitchFamily="18" charset="0"/>
                          </a:rPr>
                          <m:t>16</m:t>
                        </m:r>
                      </m:den>
                    </m:f>
                  </m:oMath>
                </a14:m>
                <a:r>
                  <a:rPr lang="en-US" sz="2100" dirty="0">
                    <a:solidFill>
                      <a:schemeClr val="tx1"/>
                    </a:solidFill>
                  </a:rPr>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ea typeface="Cambria Math" panose="02040503050406030204" pitchFamily="18" charset="0"/>
                          </a:rPr>
                          <m:t>16</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ea typeface="Cambria Math" panose="02040503050406030204" pitchFamily="18" charset="0"/>
                          </a:rPr>
                          <m:t>512</m:t>
                        </m:r>
                      </m:den>
                    </m:f>
                    <m:r>
                      <a:rPr lang="en-GB" sz="2100" i="1">
                        <a:latin typeface="Cambria Math" panose="02040503050406030204" pitchFamily="18" charset="0"/>
                        <a:ea typeface="Cambria Math" panose="02040503050406030204" pitchFamily="18" charset="0"/>
                      </a:rPr>
                      <m:t>    </m:t>
                    </m:r>
                    <m:f>
                      <m:fPr>
                        <m:ctrlPr>
                          <a:rPr lang="en-US" sz="2100" i="1">
                            <a:latin typeface="Cambria Math" panose="02040503050406030204" pitchFamily="18" charset="0"/>
                          </a:rPr>
                        </m:ctrlPr>
                      </m:fPr>
                      <m:num>
                        <m:r>
                          <a:rPr lang="en-GB" sz="2100" i="1">
                            <a:latin typeface="Cambria Math" panose="02040503050406030204" pitchFamily="18" charset="0"/>
                          </a:rPr>
                          <m:t>1</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12</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15</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18</m:t>
                            </m:r>
                          </m:sup>
                        </m:sSup>
                      </m:den>
                    </m:f>
                    <m:r>
                      <a:rPr lang="en-GB" sz="2100" i="1">
                        <a:latin typeface="Cambria Math" panose="02040503050406030204" pitchFamily="18" charset="0"/>
                        <a:ea typeface="Cambria Math" panose="02040503050406030204" pitchFamily="18" charset="0"/>
                      </a:rPr>
                      <m:t>    </m:t>
                    </m:r>
                    <m:f>
                      <m:fPr>
                        <m:ctrlPr>
                          <a:rPr lang="en-US" sz="2100" i="1">
                            <a:latin typeface="Cambria Math" panose="02040503050406030204" pitchFamily="18" charset="0"/>
                          </a:rPr>
                        </m:ctrlPr>
                      </m:fPr>
                      <m:num>
                        <m:r>
                          <a:rPr lang="en-GB" sz="2100" i="1">
                            <a:latin typeface="Cambria Math" panose="02040503050406030204" pitchFamily="18" charset="0"/>
                          </a:rPr>
                          <m:t>1</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21</m:t>
                            </m:r>
                          </m:sup>
                        </m:sSup>
                      </m:den>
                    </m:f>
                    <m:r>
                      <a:rPr lang="en-GB" sz="2100" i="1">
                        <a:latin typeface="Cambria Math" panose="02040503050406030204" pitchFamily="18" charset="0"/>
                        <a:ea typeface="Cambria Math" panose="02040503050406030204" pitchFamily="18" charset="0"/>
                      </a:rPr>
                      <m:t>    </m:t>
                    </m:r>
                    <m:f>
                      <m:fPr>
                        <m:ctrlPr>
                          <a:rPr lang="en-US" sz="2100" i="1">
                            <a:latin typeface="Cambria Math" panose="02040503050406030204" pitchFamily="18" charset="0"/>
                          </a:rPr>
                        </m:ctrlPr>
                      </m:fPr>
                      <m:num>
                        <m:r>
                          <a:rPr lang="en-GB" sz="2100" i="1">
                            <a:latin typeface="Cambria Math" panose="02040503050406030204" pitchFamily="18" charset="0"/>
                          </a:rPr>
                          <m:t>1</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24</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27</m:t>
                            </m:r>
                          </m:sup>
                        </m:sSup>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30</m:t>
                            </m:r>
                          </m:sup>
                        </m:sSup>
                      </m:den>
                    </m:f>
                  </m:oMath>
                </a14:m>
                <a:r>
                  <a:rPr lang="en-US" sz="2100" dirty="0"/>
                  <a:t>     </a:t>
                </a:r>
                <a14:m>
                  <m:oMath xmlns:m="http://schemas.openxmlformats.org/officeDocument/2006/math">
                    <m:sSup>
                      <m:sSupPr>
                        <m:ctrlPr>
                          <a:rPr lang="en-GB" sz="2100" i="1">
                            <a:latin typeface="Cambria Math" panose="02040503050406030204" pitchFamily="18" charset="0"/>
                            <a:ea typeface="Cambria Math" panose="02040503050406030204" pitchFamily="18" charset="0"/>
                          </a:rPr>
                        </m:ctrlPr>
                      </m:sSupPr>
                      <m:e>
                        <m:f>
                          <m:fPr>
                            <m:ctrlPr>
                              <a:rPr lang="en-US" sz="2100" i="1">
                                <a:latin typeface="Cambria Math" panose="02040503050406030204" pitchFamily="18" charset="0"/>
                              </a:rPr>
                            </m:ctrlPr>
                          </m:fPr>
                          <m:num>
                            <m:r>
                              <a:rPr lang="en-GB" sz="2100" i="1">
                                <a:latin typeface="Cambria Math" panose="02040503050406030204" pitchFamily="18" charset="0"/>
                              </a:rPr>
                              <m:t>1</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𝑚</m:t>
                                </m:r>
                                <m:r>
                                  <a:rPr lang="en-GB" sz="2100" i="1">
                                    <a:latin typeface="Cambria Math" panose="02040503050406030204" pitchFamily="18" charset="0"/>
                                    <a:ea typeface="Cambria Math" panose="02040503050406030204" pitchFamily="18" charset="0"/>
                                  </a:rPr>
                                  <m:t>−1</m:t>
                                </m:r>
                              </m:sup>
                            </m:sSup>
                          </m:den>
                        </m:f>
                      </m:e>
                      <m:sup>
                        <m:r>
                          <a:rPr lang="en-GB" sz="2100" i="1">
                            <a:latin typeface="Cambria Math" panose="02040503050406030204" pitchFamily="18" charset="0"/>
                            <a:ea typeface="Cambria Math" panose="02040503050406030204" pitchFamily="18" charset="0"/>
                          </a:rPr>
                          <m:t>3</m:t>
                        </m:r>
                      </m:sup>
                    </m:sSup>
                  </m:oMath>
                </a14:m>
                <a:endParaRPr lang="en-US" sz="2100" dirty="0"/>
              </a:p>
            </p:txBody>
          </p:sp>
        </mc:Choice>
        <mc:Fallback xmlns="">
          <p:sp>
            <p:nvSpPr>
              <p:cNvPr id="73" name="Text Placeholder 2">
                <a:extLst>
                  <a:ext uri="{FF2B5EF4-FFF2-40B4-BE49-F238E27FC236}">
                    <a16:creationId xmlns:a16="http://schemas.microsoft.com/office/drawing/2014/main" id="{A58BAD80-7DB1-A940-9061-E2F625B81E37}"/>
                  </a:ext>
                </a:extLst>
              </p:cNvPr>
              <p:cNvSpPr txBox="1">
                <a:spLocks noRot="1" noChangeAspect="1" noMove="1" noResize="1" noEditPoints="1" noAdjustHandles="1" noChangeArrowheads="1" noChangeShapeType="1" noTextEdit="1"/>
              </p:cNvSpPr>
              <p:nvPr/>
            </p:nvSpPr>
            <p:spPr>
              <a:xfrm>
                <a:off x="2155527" y="4308722"/>
                <a:ext cx="6991881" cy="624952"/>
              </a:xfrm>
              <a:prstGeom prst="rect">
                <a:avLst/>
              </a:prstGeom>
              <a:blipFill>
                <a:blip r:embed="rId7"/>
                <a:stretch>
                  <a:fillRect l="-907" b="-8000"/>
                </a:stretch>
              </a:blipFill>
              <a:ln>
                <a:noFill/>
              </a:ln>
            </p:spPr>
            <p:txBody>
              <a:bodyPr/>
              <a:lstStyle/>
              <a:p>
                <a:r>
                  <a:rPr lang="en-US">
                    <a:noFill/>
                  </a:rPr>
                  <a:t> </a:t>
                </a:r>
              </a:p>
            </p:txBody>
          </p:sp>
        </mc:Fallback>
      </mc:AlternateContent>
      <p:sp>
        <p:nvSpPr>
          <p:cNvPr id="74" name="Text Placeholder 2">
            <a:extLst>
              <a:ext uri="{FF2B5EF4-FFF2-40B4-BE49-F238E27FC236}">
                <a16:creationId xmlns:a16="http://schemas.microsoft.com/office/drawing/2014/main" id="{63F2511F-0162-DC43-BBB6-37CC62689F26}"/>
              </a:ext>
            </a:extLst>
          </p:cNvPr>
          <p:cNvSpPr txBox="1">
            <a:spLocks/>
          </p:cNvSpPr>
          <p:nvPr/>
        </p:nvSpPr>
        <p:spPr>
          <a:xfrm>
            <a:off x="5398964" y="6314978"/>
            <a:ext cx="2909822" cy="447869"/>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400" dirty="0"/>
              <a:t>*OpenSSL </a:t>
            </a:r>
            <a:r>
              <a:rPr lang="en-GB" sz="1400" dirty="0"/>
              <a:t>prior to 1.1.0i August 2018</a:t>
            </a:r>
            <a:endParaRPr lang="en-US" sz="1400" dirty="0"/>
          </a:p>
        </p:txBody>
      </p:sp>
      <mc:AlternateContent xmlns:mc="http://schemas.openxmlformats.org/markup-compatibility/2006" xmlns:a14="http://schemas.microsoft.com/office/drawing/2010/main">
        <mc:Choice Requires="a14">
          <p:sp>
            <p:nvSpPr>
              <p:cNvPr id="34" name="Text Placeholder 2">
                <a:extLst>
                  <a:ext uri="{FF2B5EF4-FFF2-40B4-BE49-F238E27FC236}">
                    <a16:creationId xmlns:a16="http://schemas.microsoft.com/office/drawing/2014/main" id="{9CE737B9-CBE9-5245-9257-91817A9D1D20}"/>
                  </a:ext>
                </a:extLst>
              </p:cNvPr>
              <p:cNvSpPr txBox="1">
                <a:spLocks/>
              </p:cNvSpPr>
              <p:nvPr/>
            </p:nvSpPr>
            <p:spPr>
              <a:xfrm>
                <a:off x="2182072" y="3010344"/>
                <a:ext cx="6749596" cy="624952"/>
              </a:xfrm>
              <a:prstGeom prst="rect">
                <a:avLst/>
              </a:prstGeom>
              <a:solidFill>
                <a:schemeClr val="bg1"/>
              </a:solid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14:m>
                  <m:oMath xmlns:m="http://schemas.openxmlformats.org/officeDocument/2006/math">
                    <m:r>
                      <a:rPr lang="en-GB" sz="2100" i="1">
                        <a:solidFill>
                          <a:schemeClr val="bg1">
                            <a:lumMod val="65000"/>
                          </a:schemeClr>
                        </a:solidFill>
                        <a:latin typeface="Cambria Math" panose="02040503050406030204" pitchFamily="18" charset="0"/>
                      </a:rPr>
                      <m:t>  </m:t>
                    </m:r>
                    <m:f>
                      <m:fPr>
                        <m:ctrlPr>
                          <a:rPr lang="en-US" sz="2100" i="1">
                            <a:solidFill>
                              <a:schemeClr val="bg1">
                                <a:lumMod val="65000"/>
                              </a:schemeClr>
                            </a:solidFill>
                            <a:latin typeface="Cambria Math" panose="02040503050406030204" pitchFamily="18" charset="0"/>
                          </a:rPr>
                        </m:ctrlPr>
                      </m:fPr>
                      <m:num>
                        <m:r>
                          <a:rPr lang="en-GB" sz="2100" i="1">
                            <a:solidFill>
                              <a:schemeClr val="bg1">
                                <a:lumMod val="65000"/>
                              </a:schemeClr>
                            </a:solidFill>
                            <a:latin typeface="Cambria Math" panose="02040503050406030204" pitchFamily="18" charset="0"/>
                          </a:rPr>
                          <m:t>1</m:t>
                        </m:r>
                      </m:num>
                      <m:den>
                        <m:r>
                          <a:rPr lang="en-GB" sz="2100" i="1">
                            <a:solidFill>
                              <a:schemeClr val="bg1">
                                <a:lumMod val="65000"/>
                              </a:schemeClr>
                            </a:solidFill>
                            <a:latin typeface="Cambria Math" panose="02040503050406030204" pitchFamily="18" charset="0"/>
                          </a:rPr>
                          <m:t>4</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rPr>
                          <m:t>4</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ea typeface="Cambria Math" panose="02040503050406030204" pitchFamily="18" charset="0"/>
                          </a:rPr>
                          <m:t>8</m:t>
                        </m:r>
                      </m:den>
                    </m:f>
                    <m:r>
                      <a:rPr lang="en-GB" sz="2100" i="1">
                        <a:latin typeface="Cambria Math" panose="02040503050406030204" pitchFamily="18" charset="0"/>
                        <a:ea typeface="Cambria Math" panose="02040503050406030204" pitchFamily="18" charset="0"/>
                      </a:rPr>
                      <m:t>      </m:t>
                    </m:r>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ea typeface="Cambria Math" panose="02040503050406030204" pitchFamily="18" charset="0"/>
                          </a:rPr>
                          <m:t>16</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ea typeface="Cambria Math" panose="02040503050406030204" pitchFamily="18" charset="0"/>
                          </a:rPr>
                          <m:t>32</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ea typeface="Cambria Math" panose="02040503050406030204" pitchFamily="18" charset="0"/>
                          </a:rPr>
                          <m:t>64</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ea typeface="Cambria Math" panose="02040503050406030204" pitchFamily="18" charset="0"/>
                          </a:rPr>
                          <m:t>128</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ea typeface="Cambria Math" panose="02040503050406030204" pitchFamily="18" charset="0"/>
                          </a:rPr>
                          <m:t>512</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ea typeface="Cambria Math" panose="02040503050406030204" pitchFamily="18" charset="0"/>
                          </a:rPr>
                          <m:t>1024</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r>
                          <a:rPr lang="en-GB" sz="2100" i="1">
                            <a:latin typeface="Cambria Math" panose="02040503050406030204" pitchFamily="18" charset="0"/>
                          </a:rPr>
                          <m:t>2048</m:t>
                        </m:r>
                      </m:den>
                    </m:f>
                  </m:oMath>
                </a14:m>
                <a:r>
                  <a:rPr lang="en-US" sz="2100" dirty="0"/>
                  <a:t>     </a:t>
                </a: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𝑚</m:t>
                            </m:r>
                            <m:r>
                              <a:rPr lang="en-GB" sz="2100" i="1">
                                <a:latin typeface="Cambria Math" panose="02040503050406030204" pitchFamily="18" charset="0"/>
                                <a:ea typeface="Cambria Math" panose="02040503050406030204" pitchFamily="18" charset="0"/>
                              </a:rPr>
                              <m:t>−1</m:t>
                            </m:r>
                          </m:sup>
                        </m:sSup>
                      </m:den>
                    </m:f>
                  </m:oMath>
                </a14:m>
                <a:endParaRPr lang="en-US" sz="2100" dirty="0"/>
              </a:p>
            </p:txBody>
          </p:sp>
        </mc:Choice>
        <mc:Fallback xmlns="">
          <p:sp>
            <p:nvSpPr>
              <p:cNvPr id="34" name="Text Placeholder 2">
                <a:extLst>
                  <a:ext uri="{FF2B5EF4-FFF2-40B4-BE49-F238E27FC236}">
                    <a16:creationId xmlns:a16="http://schemas.microsoft.com/office/drawing/2014/main" id="{9CE737B9-CBE9-5245-9257-91817A9D1D20}"/>
                  </a:ext>
                </a:extLst>
              </p:cNvPr>
              <p:cNvSpPr txBox="1">
                <a:spLocks noRot="1" noChangeAspect="1" noMove="1" noResize="1" noEditPoints="1" noAdjustHandles="1" noChangeArrowheads="1" noChangeShapeType="1" noTextEdit="1"/>
              </p:cNvSpPr>
              <p:nvPr/>
            </p:nvSpPr>
            <p:spPr>
              <a:xfrm>
                <a:off x="2182072" y="3010344"/>
                <a:ext cx="6749596" cy="624952"/>
              </a:xfrm>
              <a:prstGeom prst="rect">
                <a:avLst/>
              </a:prstGeom>
              <a:blipFill>
                <a:blip r:embed="rId8"/>
                <a:stretch>
                  <a:fillRect l="-940"/>
                </a:stretch>
              </a:blipFill>
              <a:ln>
                <a:noFill/>
              </a:ln>
            </p:spPr>
            <p:txBody>
              <a:bodyPr/>
              <a:lstStyle/>
              <a:p>
                <a:r>
                  <a:rPr lang="en-US">
                    <a:noFill/>
                  </a:rPr>
                  <a:t> </a:t>
                </a:r>
              </a:p>
            </p:txBody>
          </p:sp>
        </mc:Fallback>
      </mc:AlternateContent>
      <p:sp>
        <p:nvSpPr>
          <p:cNvPr id="76" name="Rectangle 75">
            <a:extLst>
              <a:ext uri="{FF2B5EF4-FFF2-40B4-BE49-F238E27FC236}">
                <a16:creationId xmlns:a16="http://schemas.microsoft.com/office/drawing/2014/main" id="{CF5AF500-B96D-F341-AD46-B106E1D49984}"/>
              </a:ext>
            </a:extLst>
          </p:cNvPr>
          <p:cNvSpPr/>
          <p:nvPr/>
        </p:nvSpPr>
        <p:spPr>
          <a:xfrm>
            <a:off x="5715967" y="1825015"/>
            <a:ext cx="1767083" cy="34540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5" name="Title 1">
            <a:extLst>
              <a:ext uri="{FF2B5EF4-FFF2-40B4-BE49-F238E27FC236}">
                <a16:creationId xmlns:a16="http://schemas.microsoft.com/office/drawing/2014/main" id="{8FCDC48C-B832-7846-AAD8-4605DA04857E}"/>
              </a:ext>
            </a:extLst>
          </p:cNvPr>
          <p:cNvSpPr txBox="1">
            <a:spLocks/>
          </p:cNvSpPr>
          <p:nvPr/>
        </p:nvSpPr>
        <p:spPr>
          <a:xfrm>
            <a:off x="178314" y="84170"/>
            <a:ext cx="9132954" cy="99417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r>
              <a:rPr lang="en-US" sz="3600" dirty="0"/>
              <a:t>Miller-Rabin Pseudoprimes – 1024 bit example</a:t>
            </a:r>
          </a:p>
        </p:txBody>
      </p:sp>
    </p:spTree>
    <p:extLst>
      <p:ext uri="{BB962C8B-B14F-4D97-AF65-F5344CB8AC3E}">
        <p14:creationId xmlns:p14="http://schemas.microsoft.com/office/powerpoint/2010/main" val="240164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0" grpId="0" animBg="1"/>
      <p:bldP spid="67" grpId="0"/>
      <p:bldP spid="68" grpId="0"/>
      <p:bldP spid="70" grpId="0"/>
      <p:bldP spid="72" grpId="0"/>
      <p:bldP spid="73" grpId="0"/>
      <p:bldP spid="74" grpId="0"/>
      <p:bldP spid="34" grpId="0" animBg="1"/>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45" y="136524"/>
            <a:ext cx="7886700" cy="994172"/>
          </a:xfrm>
        </p:spPr>
        <p:txBody>
          <a:bodyPr/>
          <a:lstStyle/>
          <a:p>
            <a:r>
              <a:rPr lang="en-US" sz="3600" dirty="0"/>
              <a:t>Overview</a:t>
            </a:r>
          </a:p>
        </p:txBody>
      </p:sp>
      <p:sp>
        <p:nvSpPr>
          <p:cNvPr id="3" name="Text Placeholder 2"/>
          <p:cNvSpPr>
            <a:spLocks noGrp="1"/>
          </p:cNvSpPr>
          <p:nvPr>
            <p:ph type="body" idx="1"/>
          </p:nvPr>
        </p:nvSpPr>
        <p:spPr>
          <a:xfrm>
            <a:off x="628650" y="1130696"/>
            <a:ext cx="7886700" cy="3591323"/>
          </a:xfrm>
        </p:spPr>
        <p:txBody>
          <a:bodyPr/>
          <a:lstStyle/>
          <a:p>
            <a:r>
              <a:rPr lang="en-US" sz="2400" dirty="0"/>
              <a:t>Motivation and Background </a:t>
            </a:r>
          </a:p>
          <a:p>
            <a:r>
              <a:rPr lang="en-US" sz="2400" dirty="0"/>
              <a:t>Fundamentals and Related Work</a:t>
            </a:r>
          </a:p>
          <a:p>
            <a:r>
              <a:rPr lang="en-US" sz="2400" dirty="0"/>
              <a:t>Contributions and Results</a:t>
            </a:r>
          </a:p>
          <a:p>
            <a:r>
              <a:rPr lang="en-US" sz="2400" dirty="0"/>
              <a:t>Conclusions and Recommendations</a:t>
            </a:r>
          </a:p>
        </p:txBody>
      </p:sp>
      <p:sp>
        <p:nvSpPr>
          <p:cNvPr id="4" name="Slide Number Placeholder 3"/>
          <p:cNvSpPr>
            <a:spLocks noGrp="1"/>
          </p:cNvSpPr>
          <p:nvPr>
            <p:ph type="sldNum" idx="12"/>
          </p:nvPr>
        </p:nvSpPr>
        <p:spPr/>
        <p:txBody>
          <a:bodyPr/>
          <a:lstStyle/>
          <a:p>
            <a:fld id="{00000000-1234-1234-1234-123412341234}" type="slidenum">
              <a:rPr lang="uk-UA" smtClean="0"/>
              <a:pPr/>
              <a:t>2</a:t>
            </a:fld>
            <a:endParaRPr lang="uk-UA"/>
          </a:p>
        </p:txBody>
      </p:sp>
    </p:spTree>
    <p:extLst>
      <p:ext uri="{BB962C8B-B14F-4D97-AF65-F5344CB8AC3E}">
        <p14:creationId xmlns:p14="http://schemas.microsoft.com/office/powerpoint/2010/main" val="197401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04412" y="80663"/>
                <a:ext cx="8658117" cy="994172"/>
              </a:xfrm>
            </p:spPr>
            <p:txBody>
              <a:bodyPr/>
              <a:lstStyle/>
              <a:p>
                <a:r>
                  <a:rPr lang="en-US" sz="3600" dirty="0"/>
                  <a:t>Fake “Safe” Prime Construction </a:t>
                </a:r>
                <a14:m>
                  <m:oMath xmlns:m="http://schemas.openxmlformats.org/officeDocument/2006/math">
                    <m:r>
                      <a:rPr lang="en-GB" sz="3600" b="0" i="1" smtClean="0">
                        <a:latin typeface="Cambria Math" panose="02040503050406030204" pitchFamily="18" charset="0"/>
                      </a:rPr>
                      <m:t>𝑝</m:t>
                    </m:r>
                    <m:r>
                      <a:rPr lang="en-GB" sz="3600" b="0" i="1" smtClean="0">
                        <a:latin typeface="Cambria Math" panose="02040503050406030204" pitchFamily="18" charset="0"/>
                      </a:rPr>
                      <m:t>=2</m:t>
                    </m:r>
                    <m:r>
                      <a:rPr lang="en-GB" sz="3600" b="0" i="1" smtClean="0">
                        <a:latin typeface="Cambria Math" panose="02040503050406030204" pitchFamily="18" charset="0"/>
                      </a:rPr>
                      <m:t>𝑞</m:t>
                    </m:r>
                    <m:r>
                      <a:rPr lang="en-GB" sz="3600" b="0" i="1" smtClean="0">
                        <a:latin typeface="Cambria Math" panose="02040503050406030204" pitchFamily="18" charset="0"/>
                      </a:rPr>
                      <m:t>+1</m:t>
                    </m:r>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04412" y="80663"/>
                <a:ext cx="8658117" cy="994172"/>
              </a:xfrm>
              <a:blipFill>
                <a:blip r:embed="rId3"/>
                <a:stretch>
                  <a:fillRect l="-2050"/>
                </a:stretch>
              </a:blipFill>
            </p:spPr>
            <p:txBody>
              <a:bodyPr/>
              <a:lstStyle/>
              <a:p>
                <a:r>
                  <a:rPr lang="en-US">
                    <a:noFill/>
                  </a:rPr>
                  <a:t> </a:t>
                </a:r>
              </a:p>
            </p:txBody>
          </p:sp>
        </mc:Fallback>
      </mc:AlternateContent>
      <p:sp>
        <p:nvSpPr>
          <p:cNvPr id="4" name="Slide Number Placeholder 3"/>
          <p:cNvSpPr>
            <a:spLocks noGrp="1"/>
          </p:cNvSpPr>
          <p:nvPr>
            <p:ph type="sldNum" idx="12"/>
          </p:nvPr>
        </p:nvSpPr>
        <p:spPr>
          <a:xfrm>
            <a:off x="6454717" y="6412954"/>
            <a:ext cx="2057400" cy="273844"/>
          </a:xfrm>
        </p:spPr>
        <p:txBody>
          <a:bodyPr/>
          <a:lstStyle/>
          <a:p>
            <a:fld id="{00000000-1234-1234-1234-123412341234}" type="slidenum">
              <a:rPr lang="uk-UA" smtClean="0"/>
              <a:pPr/>
              <a:t>20</a:t>
            </a:fld>
            <a:endParaRPr lang="uk-UA" dirty="0"/>
          </a:p>
        </p:txBody>
      </p:sp>
      <mc:AlternateContent xmlns:mc="http://schemas.openxmlformats.org/markup-compatibility/2006" xmlns:a14="http://schemas.microsoft.com/office/drawing/2010/main">
        <mc:Choice Requires="a14">
          <p:sp>
            <p:nvSpPr>
              <p:cNvPr id="10" name="Text Placeholder 2">
                <a:extLst>
                  <a:ext uri="{FF2B5EF4-FFF2-40B4-BE49-F238E27FC236}">
                    <a16:creationId xmlns:a16="http://schemas.microsoft.com/office/drawing/2014/main" id="{FA9C900C-8152-3643-B4EB-1D766DE11526}"/>
                  </a:ext>
                </a:extLst>
              </p:cNvPr>
              <p:cNvSpPr>
                <a:spLocks noGrp="1"/>
              </p:cNvSpPr>
              <p:nvPr>
                <p:ph type="body" idx="1"/>
              </p:nvPr>
            </p:nvSpPr>
            <p:spPr>
              <a:xfrm>
                <a:off x="166838" y="1158625"/>
                <a:ext cx="8695692" cy="978314"/>
              </a:xfrm>
            </p:spPr>
            <p:txBody>
              <a:bodyPr/>
              <a:lstStyle/>
              <a:p>
                <a:pPr indent="-342900">
                  <a:lnSpc>
                    <a:spcPct val="100000"/>
                  </a:lnSpc>
                  <a:spcBef>
                    <a:spcPts val="0"/>
                  </a:spcBef>
                  <a:buClrTx/>
                  <a:buSzTx/>
                  <a:defRPr/>
                </a:pPr>
                <a:r>
                  <a:rPr lang="en-US" sz="2000" dirty="0"/>
                  <a:t>We need to generate a Carmichael number </a:t>
                </a:r>
                <a:r>
                  <a:rPr lang="en-US" sz="2000" i="1" dirty="0"/>
                  <a:t>q</a:t>
                </a:r>
                <a:r>
                  <a:rPr lang="en-US" sz="2000" dirty="0"/>
                  <a:t> with each factor </a:t>
                </a:r>
                <a14:m>
                  <m:oMath xmlns:m="http://schemas.openxmlformats.org/officeDocument/2006/math">
                    <m:r>
                      <a:rPr lang="en-GB" sz="2000" i="1">
                        <a:latin typeface="Cambria Math" panose="02040503050406030204" pitchFamily="18" charset="0"/>
                      </a:rPr>
                      <m:t>3 </m:t>
                    </m:r>
                    <m:d>
                      <m:dPr>
                        <m:ctrlPr>
                          <a:rPr lang="en-GB" sz="2000" i="1">
                            <a:latin typeface="Cambria Math" panose="02040503050406030204" pitchFamily="18" charset="0"/>
                          </a:rPr>
                        </m:ctrlPr>
                      </m:dPr>
                      <m:e>
                        <m:r>
                          <a:rPr lang="en-GB" sz="2000" i="1">
                            <a:latin typeface="Cambria Math" panose="02040503050406030204" pitchFamily="18" charset="0"/>
                          </a:rPr>
                          <m:t>𝑚𝑜𝑑</m:t>
                        </m:r>
                        <m:r>
                          <a:rPr lang="en-GB" sz="2000" i="1">
                            <a:latin typeface="Cambria Math" panose="02040503050406030204" pitchFamily="18" charset="0"/>
                          </a:rPr>
                          <m:t> 4</m:t>
                        </m:r>
                      </m:e>
                    </m:d>
                  </m:oMath>
                </a14:m>
                <a:r>
                  <a:rPr lang="en-US" sz="2000" dirty="0"/>
                  <a:t>.</a:t>
                </a:r>
              </a:p>
              <a:p>
                <a:pPr indent="-342900">
                  <a:lnSpc>
                    <a:spcPct val="100000"/>
                  </a:lnSpc>
                  <a:spcBef>
                    <a:spcPts val="0"/>
                  </a:spcBef>
                  <a:buClrTx/>
                  <a:buSzTx/>
                  <a:defRPr/>
                </a:pPr>
                <a:r>
                  <a:rPr lang="en-US" sz="2000" dirty="0"/>
                  <a:t>We also need to make sure </a:t>
                </a:r>
                <a14:m>
                  <m:oMath xmlns:m="http://schemas.openxmlformats.org/officeDocument/2006/math">
                    <m:r>
                      <a:rPr lang="en-GB" sz="2000" i="1">
                        <a:latin typeface="Cambria Math" panose="02040503050406030204" pitchFamily="18" charset="0"/>
                      </a:rPr>
                      <m:t>𝑝</m:t>
                    </m:r>
                    <m:r>
                      <a:rPr lang="en-GB" sz="2000" i="1">
                        <a:latin typeface="Cambria Math" panose="02040503050406030204" pitchFamily="18" charset="0"/>
                      </a:rPr>
                      <m:t>=2</m:t>
                    </m:r>
                    <m:r>
                      <a:rPr lang="en-GB" sz="2000" i="1">
                        <a:latin typeface="Cambria Math" panose="02040503050406030204" pitchFamily="18" charset="0"/>
                      </a:rPr>
                      <m:t>𝑞</m:t>
                    </m:r>
                    <m:r>
                      <a:rPr lang="en-GB" sz="2000" i="1">
                        <a:latin typeface="Cambria Math" panose="02040503050406030204" pitchFamily="18" charset="0"/>
                      </a:rPr>
                      <m:t>+1</m:t>
                    </m:r>
                  </m:oMath>
                </a14:m>
                <a:r>
                  <a:rPr lang="en-US" sz="2000" dirty="0"/>
                  <a:t> is prime – we improve the likelihood of this by creating a modification to the Granville </a:t>
                </a:r>
                <a:r>
                  <a:rPr lang="en-US" sz="2000" dirty="0" err="1"/>
                  <a:t>Pomerance</a:t>
                </a:r>
                <a:r>
                  <a:rPr lang="en-US" sz="2000" dirty="0"/>
                  <a:t> [GP02] method.</a:t>
                </a:r>
              </a:p>
              <a:p>
                <a:pPr indent="-342900">
                  <a:lnSpc>
                    <a:spcPct val="100000"/>
                  </a:lnSpc>
                  <a:spcBef>
                    <a:spcPts val="0"/>
                  </a:spcBef>
                  <a:buClrTx/>
                  <a:buSzTx/>
                  <a:defRPr/>
                </a:pPr>
                <a:endParaRPr lang="en-US" sz="1800" dirty="0"/>
              </a:p>
              <a:p>
                <a:pPr indent="-342900">
                  <a:lnSpc>
                    <a:spcPct val="100000"/>
                  </a:lnSpc>
                  <a:spcBef>
                    <a:spcPts val="0"/>
                  </a:spcBef>
                  <a:buClrTx/>
                  <a:buSzTx/>
                  <a:defRPr/>
                </a:pPr>
                <a:endParaRPr lang="en-US" dirty="0"/>
              </a:p>
            </p:txBody>
          </p:sp>
        </mc:Choice>
        <mc:Fallback xmlns="">
          <p:sp>
            <p:nvSpPr>
              <p:cNvPr id="10" name="Text Placeholder 2">
                <a:extLst>
                  <a:ext uri="{FF2B5EF4-FFF2-40B4-BE49-F238E27FC236}">
                    <a16:creationId xmlns:a16="http://schemas.microsoft.com/office/drawing/2014/main" id="{FA9C900C-8152-3643-B4EB-1D766DE11526}"/>
                  </a:ext>
                </a:extLst>
              </p:cNvPr>
              <p:cNvSpPr>
                <a:spLocks noGrp="1" noRot="1" noChangeAspect="1" noMove="1" noResize="1" noEditPoints="1" noAdjustHandles="1" noChangeArrowheads="1" noChangeShapeType="1" noTextEdit="1"/>
              </p:cNvSpPr>
              <p:nvPr>
                <p:ph type="body" idx="1"/>
              </p:nvPr>
            </p:nvSpPr>
            <p:spPr>
              <a:xfrm>
                <a:off x="166838" y="1158625"/>
                <a:ext cx="8695692" cy="978314"/>
              </a:xfrm>
              <a:blipFill>
                <a:blip r:embed="rId4"/>
                <a:stretch>
                  <a:fillRect l="-437" r="-1312" b="-17949"/>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9F813367-3002-8B4F-83F5-06FCAF8ECD83}"/>
              </a:ext>
            </a:extLst>
          </p:cNvPr>
          <p:cNvGrpSpPr/>
          <p:nvPr/>
        </p:nvGrpSpPr>
        <p:grpSpPr>
          <a:xfrm>
            <a:off x="3826891" y="2910955"/>
            <a:ext cx="1322497" cy="978446"/>
            <a:chOff x="5056720" y="3655724"/>
            <a:chExt cx="1763329" cy="1304594"/>
          </a:xfrm>
        </p:grpSpPr>
        <p:sp>
          <p:nvSpPr>
            <p:cNvPr id="14" name="Rectangle 13">
              <a:extLst>
                <a:ext uri="{FF2B5EF4-FFF2-40B4-BE49-F238E27FC236}">
                  <a16:creationId xmlns:a16="http://schemas.microsoft.com/office/drawing/2014/main" id="{80500388-74F3-694D-9BD1-63F691F436B5}"/>
                </a:ext>
              </a:extLst>
            </p:cNvPr>
            <p:cNvSpPr/>
            <p:nvPr/>
          </p:nvSpPr>
          <p:spPr>
            <a:xfrm>
              <a:off x="5056720" y="3687802"/>
              <a:ext cx="1722410" cy="1272516"/>
            </a:xfrm>
            <a:prstGeom prst="rect">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Text Placeholder 2">
              <a:extLst>
                <a:ext uri="{FF2B5EF4-FFF2-40B4-BE49-F238E27FC236}">
                  <a16:creationId xmlns:a16="http://schemas.microsoft.com/office/drawing/2014/main" id="{D07D7345-6703-7041-9E3B-D192FDFFD3BB}"/>
                </a:ext>
              </a:extLst>
            </p:cNvPr>
            <p:cNvSpPr txBox="1">
              <a:spLocks/>
            </p:cNvSpPr>
            <p:nvPr/>
          </p:nvSpPr>
          <p:spPr>
            <a:xfrm>
              <a:off x="5074938" y="3655724"/>
              <a:ext cx="1745111" cy="1272516"/>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lang="en-US" sz="1800" dirty="0"/>
                <a:t>Small</a:t>
              </a:r>
            </a:p>
            <a:p>
              <a:pPr marL="0" indent="0" algn="ctr">
                <a:lnSpc>
                  <a:spcPct val="100000"/>
                </a:lnSpc>
                <a:spcBef>
                  <a:spcPts val="0"/>
                </a:spcBef>
                <a:buClrTx/>
                <a:buSzTx/>
                <a:buNone/>
                <a:defRPr/>
              </a:pPr>
              <a:r>
                <a:rPr lang="en-US" sz="1800" dirty="0"/>
                <a:t>Carmichael </a:t>
              </a:r>
            </a:p>
            <a:p>
              <a:pPr marL="0" indent="0" algn="ctr">
                <a:lnSpc>
                  <a:spcPct val="100000"/>
                </a:lnSpc>
                <a:spcBef>
                  <a:spcPts val="0"/>
                </a:spcBef>
                <a:buClrTx/>
                <a:buSzTx/>
                <a:buNone/>
                <a:defRPr/>
              </a:pPr>
              <a:r>
                <a:rPr lang="en-US" sz="1800" dirty="0"/>
                <a:t>number </a:t>
              </a:r>
            </a:p>
          </p:txBody>
        </p:sp>
      </p:grpSp>
      <p:grpSp>
        <p:nvGrpSpPr>
          <p:cNvPr id="34" name="Group 33">
            <a:extLst>
              <a:ext uri="{FF2B5EF4-FFF2-40B4-BE49-F238E27FC236}">
                <a16:creationId xmlns:a16="http://schemas.microsoft.com/office/drawing/2014/main" id="{FFC1AF82-1EC4-3744-B1CC-F8A7DF02C1D5}"/>
              </a:ext>
            </a:extLst>
          </p:cNvPr>
          <p:cNvGrpSpPr/>
          <p:nvPr/>
        </p:nvGrpSpPr>
        <p:grpSpPr>
          <a:xfrm>
            <a:off x="2452776" y="2603528"/>
            <a:ext cx="1291808" cy="1066293"/>
            <a:chOff x="3224568" y="3245820"/>
            <a:chExt cx="1722410" cy="1421724"/>
          </a:xfrm>
        </p:grpSpPr>
        <p:sp>
          <p:nvSpPr>
            <p:cNvPr id="12" name="Text Placeholder 2">
              <a:extLst>
                <a:ext uri="{FF2B5EF4-FFF2-40B4-BE49-F238E27FC236}">
                  <a16:creationId xmlns:a16="http://schemas.microsoft.com/office/drawing/2014/main" id="{25D09B30-F85F-584F-BF88-DEADED05671C}"/>
                </a:ext>
              </a:extLst>
            </p:cNvPr>
            <p:cNvSpPr txBox="1">
              <a:spLocks/>
            </p:cNvSpPr>
            <p:nvPr/>
          </p:nvSpPr>
          <p:spPr>
            <a:xfrm>
              <a:off x="3249441" y="3245820"/>
              <a:ext cx="1548691" cy="1041425"/>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lang="en-US" sz="1800" dirty="0" err="1"/>
                <a:t>Erdös</a:t>
              </a:r>
              <a:r>
                <a:rPr lang="en-US" sz="1800" dirty="0"/>
                <a:t> ’56 </a:t>
              </a:r>
            </a:p>
            <a:p>
              <a:pPr marL="0" indent="0" algn="ctr">
                <a:lnSpc>
                  <a:spcPct val="100000"/>
                </a:lnSpc>
                <a:spcBef>
                  <a:spcPts val="0"/>
                </a:spcBef>
                <a:buClrTx/>
                <a:buSzTx/>
                <a:buNone/>
                <a:defRPr/>
              </a:pPr>
              <a:r>
                <a:rPr lang="en-US" sz="1800" dirty="0"/>
                <a:t>Method</a:t>
              </a:r>
            </a:p>
          </p:txBody>
        </p:sp>
        <p:sp>
          <p:nvSpPr>
            <p:cNvPr id="19" name="Right Arrow 18">
              <a:extLst>
                <a:ext uri="{FF2B5EF4-FFF2-40B4-BE49-F238E27FC236}">
                  <a16:creationId xmlns:a16="http://schemas.microsoft.com/office/drawing/2014/main" id="{83CBC201-7122-C34C-8A40-1F2603E19F05}"/>
                </a:ext>
              </a:extLst>
            </p:cNvPr>
            <p:cNvSpPr/>
            <p:nvPr/>
          </p:nvSpPr>
          <p:spPr>
            <a:xfrm>
              <a:off x="3224568" y="4078032"/>
              <a:ext cx="1722410" cy="589512"/>
            </a:xfrm>
            <a:prstGeom prst="rightArrow">
              <a:avLst>
                <a:gd name="adj1" fmla="val 348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37" name="Group 36">
            <a:extLst>
              <a:ext uri="{FF2B5EF4-FFF2-40B4-BE49-F238E27FC236}">
                <a16:creationId xmlns:a16="http://schemas.microsoft.com/office/drawing/2014/main" id="{F2B9E3CC-E5EB-D74D-B450-51691EBDAA44}"/>
              </a:ext>
            </a:extLst>
          </p:cNvPr>
          <p:cNvGrpSpPr/>
          <p:nvPr/>
        </p:nvGrpSpPr>
        <p:grpSpPr>
          <a:xfrm>
            <a:off x="6664605" y="2795607"/>
            <a:ext cx="2159132" cy="1162658"/>
            <a:chOff x="8840338" y="3376195"/>
            <a:chExt cx="2878843" cy="2027618"/>
          </a:xfrm>
        </p:grpSpPr>
        <p:sp>
          <p:nvSpPr>
            <p:cNvPr id="20" name="Rectangle 19">
              <a:extLst>
                <a:ext uri="{FF2B5EF4-FFF2-40B4-BE49-F238E27FC236}">
                  <a16:creationId xmlns:a16="http://schemas.microsoft.com/office/drawing/2014/main" id="{99A33457-667D-2E4E-8D51-6F46B82122DE}"/>
                </a:ext>
              </a:extLst>
            </p:cNvPr>
            <p:cNvSpPr/>
            <p:nvPr/>
          </p:nvSpPr>
          <p:spPr>
            <a:xfrm>
              <a:off x="8840338" y="3376195"/>
              <a:ext cx="2869849" cy="2016051"/>
            </a:xfrm>
            <a:prstGeom prst="rect">
              <a:avLst/>
            </a:prstGeom>
            <a:solidFill>
              <a:srgbClr val="9841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1" name="Text Placeholder 2">
              <a:extLst>
                <a:ext uri="{FF2B5EF4-FFF2-40B4-BE49-F238E27FC236}">
                  <a16:creationId xmlns:a16="http://schemas.microsoft.com/office/drawing/2014/main" id="{49825117-6394-4A49-803D-DDCA957893D2}"/>
                </a:ext>
              </a:extLst>
            </p:cNvPr>
            <p:cNvSpPr txBox="1">
              <a:spLocks/>
            </p:cNvSpPr>
            <p:nvPr/>
          </p:nvSpPr>
          <p:spPr>
            <a:xfrm>
              <a:off x="8849332" y="3387762"/>
              <a:ext cx="2869849" cy="2016051"/>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lang="en-US" sz="2100" dirty="0">
                  <a:solidFill>
                    <a:schemeClr val="bg1"/>
                  </a:solidFill>
                </a:rPr>
                <a:t>Cryptographic</a:t>
              </a:r>
            </a:p>
            <a:p>
              <a:pPr marL="0" indent="0" algn="ctr">
                <a:lnSpc>
                  <a:spcPct val="100000"/>
                </a:lnSpc>
                <a:spcBef>
                  <a:spcPts val="0"/>
                </a:spcBef>
                <a:buClrTx/>
                <a:buSzTx/>
                <a:buNone/>
                <a:defRPr/>
              </a:pPr>
              <a:r>
                <a:rPr lang="en-US" sz="2100" dirty="0">
                  <a:solidFill>
                    <a:schemeClr val="bg1"/>
                  </a:solidFill>
                </a:rPr>
                <a:t>sized Carmichael</a:t>
              </a:r>
            </a:p>
            <a:p>
              <a:pPr marL="0" indent="0" algn="ctr">
                <a:lnSpc>
                  <a:spcPct val="100000"/>
                </a:lnSpc>
                <a:spcBef>
                  <a:spcPts val="0"/>
                </a:spcBef>
                <a:buClrTx/>
                <a:buSzTx/>
                <a:buNone/>
                <a:defRPr/>
              </a:pPr>
              <a:r>
                <a:rPr lang="en-US" sz="2100" dirty="0">
                  <a:solidFill>
                    <a:schemeClr val="bg1"/>
                  </a:solidFill>
                </a:rPr>
                <a:t>number </a:t>
              </a:r>
              <a:r>
                <a:rPr lang="en-US" sz="2100" b="1" i="1" dirty="0">
                  <a:solidFill>
                    <a:schemeClr val="bg1"/>
                  </a:solidFill>
                </a:rPr>
                <a:t>q</a:t>
              </a:r>
              <a:endParaRPr lang="en-US" sz="2100" dirty="0">
                <a:solidFill>
                  <a:schemeClr val="bg1"/>
                </a:solidFill>
              </a:endParaRPr>
            </a:p>
          </p:txBody>
        </p:sp>
      </p:grpSp>
      <p:grpSp>
        <p:nvGrpSpPr>
          <p:cNvPr id="36" name="Group 35">
            <a:extLst>
              <a:ext uri="{FF2B5EF4-FFF2-40B4-BE49-F238E27FC236}">
                <a16:creationId xmlns:a16="http://schemas.microsoft.com/office/drawing/2014/main" id="{E2A7C53D-4E94-CC47-A966-D165162BA7CB}"/>
              </a:ext>
            </a:extLst>
          </p:cNvPr>
          <p:cNvGrpSpPr/>
          <p:nvPr/>
        </p:nvGrpSpPr>
        <p:grpSpPr>
          <a:xfrm>
            <a:off x="5127455" y="2588805"/>
            <a:ext cx="1549278" cy="1051182"/>
            <a:chOff x="6790806" y="3226190"/>
            <a:chExt cx="2065704" cy="1401576"/>
          </a:xfrm>
        </p:grpSpPr>
        <p:sp>
          <p:nvSpPr>
            <p:cNvPr id="18" name="Text Placeholder 2">
              <a:extLst>
                <a:ext uri="{FF2B5EF4-FFF2-40B4-BE49-F238E27FC236}">
                  <a16:creationId xmlns:a16="http://schemas.microsoft.com/office/drawing/2014/main" id="{DABFEC73-18E9-1843-AB5F-061CFCF55F0F}"/>
                </a:ext>
              </a:extLst>
            </p:cNvPr>
            <p:cNvSpPr txBox="1">
              <a:spLocks/>
            </p:cNvSpPr>
            <p:nvPr/>
          </p:nvSpPr>
          <p:spPr>
            <a:xfrm>
              <a:off x="6790806" y="3226190"/>
              <a:ext cx="2065704" cy="1041425"/>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lang="en-US" sz="1800" dirty="0"/>
                <a:t>Modified GP02 </a:t>
              </a:r>
            </a:p>
            <a:p>
              <a:pPr marL="0" indent="0" algn="ctr">
                <a:lnSpc>
                  <a:spcPct val="100000"/>
                </a:lnSpc>
                <a:spcBef>
                  <a:spcPts val="0"/>
                </a:spcBef>
                <a:buClrTx/>
                <a:buSzTx/>
                <a:buNone/>
                <a:defRPr/>
              </a:pPr>
              <a:r>
                <a:rPr lang="en-US" sz="1800" dirty="0"/>
                <a:t>Method</a:t>
              </a:r>
            </a:p>
          </p:txBody>
        </p:sp>
        <p:grpSp>
          <p:nvGrpSpPr>
            <p:cNvPr id="27" name="Group 26">
              <a:extLst>
                <a:ext uri="{FF2B5EF4-FFF2-40B4-BE49-F238E27FC236}">
                  <a16:creationId xmlns:a16="http://schemas.microsoft.com/office/drawing/2014/main" id="{CB419940-98BB-4241-B742-0AAB0FD6E30F}"/>
                </a:ext>
              </a:extLst>
            </p:cNvPr>
            <p:cNvGrpSpPr/>
            <p:nvPr/>
          </p:nvGrpSpPr>
          <p:grpSpPr>
            <a:xfrm>
              <a:off x="6942170" y="4038254"/>
              <a:ext cx="1731404" cy="589512"/>
              <a:chOff x="6930881" y="4038254"/>
              <a:chExt cx="1731404" cy="589512"/>
            </a:xfrm>
          </p:grpSpPr>
          <p:sp>
            <p:nvSpPr>
              <p:cNvPr id="17" name="Right Arrow 16">
                <a:extLst>
                  <a:ext uri="{FF2B5EF4-FFF2-40B4-BE49-F238E27FC236}">
                    <a16:creationId xmlns:a16="http://schemas.microsoft.com/office/drawing/2014/main" id="{C5E2F1E9-9B3A-5949-BFDA-3EDF9380C9D4}"/>
                  </a:ext>
                </a:extLst>
              </p:cNvPr>
              <p:cNvSpPr/>
              <p:nvPr/>
            </p:nvSpPr>
            <p:spPr>
              <a:xfrm>
                <a:off x="6939875" y="4038254"/>
                <a:ext cx="1722410" cy="589512"/>
              </a:xfrm>
              <a:prstGeom prst="rightArrow">
                <a:avLst>
                  <a:gd name="adj1" fmla="val 15951"/>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Trapezoid 23">
                <a:extLst>
                  <a:ext uri="{FF2B5EF4-FFF2-40B4-BE49-F238E27FC236}">
                    <a16:creationId xmlns:a16="http://schemas.microsoft.com/office/drawing/2014/main" id="{2AF2E9F4-3E60-744A-B271-43620A05A391}"/>
                  </a:ext>
                </a:extLst>
              </p:cNvPr>
              <p:cNvSpPr/>
              <p:nvPr/>
            </p:nvSpPr>
            <p:spPr>
              <a:xfrm rot="16200000">
                <a:off x="7484156" y="3607612"/>
                <a:ext cx="326346" cy="1432896"/>
              </a:xfrm>
              <a:prstGeom prst="trapezoid">
                <a:avLst>
                  <a:gd name="adj" fmla="val 363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sp>
        <p:nvSpPr>
          <p:cNvPr id="29" name="Text Placeholder 2">
            <a:extLst>
              <a:ext uri="{FF2B5EF4-FFF2-40B4-BE49-F238E27FC236}">
                <a16:creationId xmlns:a16="http://schemas.microsoft.com/office/drawing/2014/main" id="{A2CD597D-5BCC-C841-AC67-84D53E16CDB5}"/>
              </a:ext>
            </a:extLst>
          </p:cNvPr>
          <p:cNvSpPr txBox="1">
            <a:spLocks/>
          </p:cNvSpPr>
          <p:nvPr/>
        </p:nvSpPr>
        <p:spPr>
          <a:xfrm>
            <a:off x="2937963" y="4018434"/>
            <a:ext cx="1389974" cy="917991"/>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500" dirty="0"/>
              <a:t>Choose number of factors </a:t>
            </a:r>
            <a:r>
              <a:rPr lang="en-US" sz="1500" i="1" dirty="0"/>
              <a:t>q</a:t>
            </a:r>
            <a:r>
              <a:rPr lang="en-US" sz="1500" dirty="0"/>
              <a:t> has</a:t>
            </a:r>
          </a:p>
        </p:txBody>
      </p:sp>
      <p:sp>
        <p:nvSpPr>
          <p:cNvPr id="30" name="Text Placeholder 2">
            <a:extLst>
              <a:ext uri="{FF2B5EF4-FFF2-40B4-BE49-F238E27FC236}">
                <a16:creationId xmlns:a16="http://schemas.microsoft.com/office/drawing/2014/main" id="{EC0FB909-0A25-9F4D-8BB1-1450AA1869AF}"/>
              </a:ext>
            </a:extLst>
          </p:cNvPr>
          <p:cNvSpPr txBox="1">
            <a:spLocks/>
          </p:cNvSpPr>
          <p:nvPr/>
        </p:nvSpPr>
        <p:spPr>
          <a:xfrm>
            <a:off x="-14288" y="4315353"/>
            <a:ext cx="2534979" cy="1173103"/>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nSpc>
                <a:spcPct val="100000"/>
              </a:lnSpc>
              <a:spcBef>
                <a:spcPts val="0"/>
              </a:spcBef>
              <a:buClrTx/>
              <a:buSzTx/>
              <a:defRPr/>
            </a:pPr>
            <a:r>
              <a:rPr lang="en-US" sz="1600" dirty="0" err="1"/>
              <a:t>Maximise</a:t>
            </a:r>
            <a:r>
              <a:rPr lang="en-US" sz="1600" dirty="0"/>
              <a:t> the probability that </a:t>
            </a:r>
            <a:r>
              <a:rPr lang="en-US" sz="1600" i="1" dirty="0"/>
              <a:t>q</a:t>
            </a:r>
            <a:r>
              <a:rPr lang="en-US" sz="1600" dirty="0"/>
              <a:t> is declared prime.</a:t>
            </a:r>
          </a:p>
          <a:p>
            <a:pPr marL="342900" indent="-342900">
              <a:lnSpc>
                <a:spcPct val="100000"/>
              </a:lnSpc>
              <a:spcBef>
                <a:spcPts val="0"/>
              </a:spcBef>
              <a:buClrTx/>
              <a:buSzTx/>
              <a:defRPr/>
            </a:pPr>
            <a:r>
              <a:rPr lang="en-US" sz="1600" dirty="0"/>
              <a:t>Ensure </a:t>
            </a:r>
            <a:r>
              <a:rPr lang="en-US" sz="1600" i="1" dirty="0"/>
              <a:t>p</a:t>
            </a:r>
            <a:r>
              <a:rPr lang="en-US" sz="1600" dirty="0"/>
              <a:t> is more likely to actually be prime.</a:t>
            </a:r>
          </a:p>
        </p:txBody>
      </p:sp>
      <p:sp>
        <p:nvSpPr>
          <p:cNvPr id="38" name="Decision 37">
            <a:extLst>
              <a:ext uri="{FF2B5EF4-FFF2-40B4-BE49-F238E27FC236}">
                <a16:creationId xmlns:a16="http://schemas.microsoft.com/office/drawing/2014/main" id="{6A248BB8-1A2B-BF4A-AF14-DB1033BD0A97}"/>
              </a:ext>
            </a:extLst>
          </p:cNvPr>
          <p:cNvSpPr/>
          <p:nvPr/>
        </p:nvSpPr>
        <p:spPr>
          <a:xfrm>
            <a:off x="6710714" y="4485134"/>
            <a:ext cx="2095357" cy="1130537"/>
          </a:xfrm>
          <a:prstGeom prst="flowChartDecisi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Is </a:t>
            </a:r>
            <a:r>
              <a:rPr lang="en-US" sz="1800" i="1" dirty="0"/>
              <a:t>p </a:t>
            </a:r>
            <a:r>
              <a:rPr lang="en-US" sz="1800" dirty="0"/>
              <a:t>prime?</a:t>
            </a:r>
          </a:p>
          <a:p>
            <a:pPr algn="ctr"/>
            <a:endParaRPr lang="en-US" sz="1050" dirty="0"/>
          </a:p>
        </p:txBody>
      </p:sp>
      <p:sp>
        <p:nvSpPr>
          <p:cNvPr id="41" name="Right Arrow 40">
            <a:extLst>
              <a:ext uri="{FF2B5EF4-FFF2-40B4-BE49-F238E27FC236}">
                <a16:creationId xmlns:a16="http://schemas.microsoft.com/office/drawing/2014/main" id="{619E0C36-585E-3247-8C89-F046D11CAC41}"/>
              </a:ext>
            </a:extLst>
          </p:cNvPr>
          <p:cNvSpPr/>
          <p:nvPr/>
        </p:nvSpPr>
        <p:spPr>
          <a:xfrm rot="5400000">
            <a:off x="7513335" y="4004814"/>
            <a:ext cx="468414" cy="388582"/>
          </a:xfrm>
          <a:prstGeom prst="rightArrow">
            <a:avLst>
              <a:gd name="adj1" fmla="val 348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4" name="Picture 43">
            <a:extLst>
              <a:ext uri="{FF2B5EF4-FFF2-40B4-BE49-F238E27FC236}">
                <a16:creationId xmlns:a16="http://schemas.microsoft.com/office/drawing/2014/main" id="{6A74C6A3-9FDD-EB49-8FBD-2434357F5285}"/>
              </a:ext>
            </a:extLst>
          </p:cNvPr>
          <p:cNvPicPr>
            <a:picLocks noChangeAspect="1"/>
          </p:cNvPicPr>
          <p:nvPr/>
        </p:nvPicPr>
        <p:blipFill rotWithShape="1">
          <a:blip r:embed="rId5"/>
          <a:srcRect l="19372" t="15476" r="22651" b="13770"/>
          <a:stretch/>
        </p:blipFill>
        <p:spPr>
          <a:xfrm rot="15414999">
            <a:off x="5310509" y="4014900"/>
            <a:ext cx="1192832" cy="1455715"/>
          </a:xfrm>
          <a:prstGeom prst="rect">
            <a:avLst/>
          </a:prstGeom>
        </p:spPr>
      </p:pic>
      <p:sp>
        <p:nvSpPr>
          <p:cNvPr id="45" name="Text Placeholder 2">
            <a:extLst>
              <a:ext uri="{FF2B5EF4-FFF2-40B4-BE49-F238E27FC236}">
                <a16:creationId xmlns:a16="http://schemas.microsoft.com/office/drawing/2014/main" id="{A7EAD6F3-8C52-1D41-A0EB-2F06D9269346}"/>
              </a:ext>
            </a:extLst>
          </p:cNvPr>
          <p:cNvSpPr txBox="1">
            <a:spLocks/>
          </p:cNvSpPr>
          <p:nvPr/>
        </p:nvSpPr>
        <p:spPr>
          <a:xfrm>
            <a:off x="6569345" y="4577107"/>
            <a:ext cx="436379" cy="388577"/>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800" dirty="0"/>
              <a:t>no</a:t>
            </a:r>
          </a:p>
        </p:txBody>
      </p:sp>
      <p:sp>
        <p:nvSpPr>
          <p:cNvPr id="46" name="Text Placeholder 2">
            <a:extLst>
              <a:ext uri="{FF2B5EF4-FFF2-40B4-BE49-F238E27FC236}">
                <a16:creationId xmlns:a16="http://schemas.microsoft.com/office/drawing/2014/main" id="{9629A8A0-E49A-4241-81EA-7650170F78F2}"/>
              </a:ext>
            </a:extLst>
          </p:cNvPr>
          <p:cNvSpPr txBox="1">
            <a:spLocks/>
          </p:cNvSpPr>
          <p:nvPr/>
        </p:nvSpPr>
        <p:spPr>
          <a:xfrm>
            <a:off x="8512117" y="4577107"/>
            <a:ext cx="655105" cy="388577"/>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US" sz="1800" dirty="0"/>
              <a:t>yes</a:t>
            </a:r>
          </a:p>
        </p:txBody>
      </p:sp>
      <p:sp>
        <p:nvSpPr>
          <p:cNvPr id="47" name="Right Arrow 46">
            <a:extLst>
              <a:ext uri="{FF2B5EF4-FFF2-40B4-BE49-F238E27FC236}">
                <a16:creationId xmlns:a16="http://schemas.microsoft.com/office/drawing/2014/main" id="{01611C55-101F-E144-A16F-A0BC010B0C09}"/>
              </a:ext>
            </a:extLst>
          </p:cNvPr>
          <p:cNvSpPr/>
          <p:nvPr/>
        </p:nvSpPr>
        <p:spPr>
          <a:xfrm>
            <a:off x="8701364" y="4856082"/>
            <a:ext cx="468414" cy="388582"/>
          </a:xfrm>
          <a:prstGeom prst="rightArrow">
            <a:avLst>
              <a:gd name="adj1" fmla="val 348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64" name="Group 63">
            <a:extLst>
              <a:ext uri="{FF2B5EF4-FFF2-40B4-BE49-F238E27FC236}">
                <a16:creationId xmlns:a16="http://schemas.microsoft.com/office/drawing/2014/main" id="{6E5D830C-F98B-1644-932F-E4A43AB131F1}"/>
              </a:ext>
            </a:extLst>
          </p:cNvPr>
          <p:cNvGrpSpPr/>
          <p:nvPr/>
        </p:nvGrpSpPr>
        <p:grpSpPr>
          <a:xfrm>
            <a:off x="166838" y="2629556"/>
            <a:ext cx="2164545" cy="1598887"/>
            <a:chOff x="188079" y="2766174"/>
            <a:chExt cx="2886060" cy="2131848"/>
          </a:xfrm>
        </p:grpSpPr>
        <p:sp>
          <p:nvSpPr>
            <p:cNvPr id="8" name="Rectangle 7">
              <a:extLst>
                <a:ext uri="{FF2B5EF4-FFF2-40B4-BE49-F238E27FC236}">
                  <a16:creationId xmlns:a16="http://schemas.microsoft.com/office/drawing/2014/main" id="{C2805DF7-56A3-FA44-BDE1-4C8AB4052C37}"/>
                </a:ext>
              </a:extLst>
            </p:cNvPr>
            <p:cNvSpPr/>
            <p:nvPr/>
          </p:nvSpPr>
          <p:spPr>
            <a:xfrm>
              <a:off x="188079" y="2850413"/>
              <a:ext cx="2869849" cy="2016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1" name="Rectangle 60">
              <a:extLst>
                <a:ext uri="{FF2B5EF4-FFF2-40B4-BE49-F238E27FC236}">
                  <a16:creationId xmlns:a16="http://schemas.microsoft.com/office/drawing/2014/main" id="{F03A3C2B-EAA7-8849-861C-8EFC36FC382E}"/>
                </a:ext>
              </a:extLst>
            </p:cNvPr>
            <p:cNvSpPr/>
            <p:nvPr/>
          </p:nvSpPr>
          <p:spPr>
            <a:xfrm>
              <a:off x="198991" y="3297584"/>
              <a:ext cx="2875148" cy="1600438"/>
            </a:xfrm>
            <a:prstGeom prst="rect">
              <a:avLst/>
            </a:prstGeom>
          </p:spPr>
          <p:txBody>
            <a:bodyPr wrap="none">
              <a:spAutoFit/>
            </a:bodyPr>
            <a:lstStyle/>
            <a:p>
              <a:pPr algn="ctr"/>
              <a:r>
                <a:rPr lang="en-GB" sz="1200" dirty="0">
                  <a:ln>
                    <a:solidFill>
                      <a:schemeClr val="bg1"/>
                    </a:solidFill>
                  </a:ln>
                  <a:solidFill>
                    <a:schemeClr val="bg1"/>
                  </a:solidFill>
                  <a:latin typeface="Calibri" panose="020F0502020204030204" pitchFamily="34" charset="0"/>
                  <a:cs typeface="Calibri" panose="020F0502020204030204" pitchFamily="34" charset="0"/>
                </a:rPr>
                <a:t>19, 23, 31, 43, 67, 71, 79, 103, </a:t>
              </a:r>
            </a:p>
            <a:p>
              <a:pPr algn="ctr"/>
              <a:r>
                <a:rPr lang="en-GB" sz="1200" dirty="0">
                  <a:ln>
                    <a:solidFill>
                      <a:schemeClr val="bg1"/>
                    </a:solidFill>
                  </a:ln>
                  <a:solidFill>
                    <a:schemeClr val="bg1"/>
                  </a:solidFill>
                  <a:latin typeface="Calibri" panose="020F0502020204030204" pitchFamily="34" charset="0"/>
                  <a:cs typeface="Calibri" panose="020F0502020204030204" pitchFamily="34" charset="0"/>
                </a:rPr>
                <a:t>127, 131, 151, 199, 211, 239, </a:t>
              </a:r>
            </a:p>
            <a:p>
              <a:pPr algn="ctr"/>
              <a:r>
                <a:rPr lang="en-GB" sz="1200" dirty="0">
                  <a:ln>
                    <a:solidFill>
                      <a:schemeClr val="bg1"/>
                    </a:solidFill>
                  </a:ln>
                  <a:solidFill>
                    <a:schemeClr val="bg1"/>
                  </a:solidFill>
                  <a:latin typeface="Calibri" panose="020F0502020204030204" pitchFamily="34" charset="0"/>
                  <a:cs typeface="Calibri" panose="020F0502020204030204" pitchFamily="34" charset="0"/>
                </a:rPr>
                <a:t>307, 331, 443, 463, 491, 547,</a:t>
              </a:r>
            </a:p>
            <a:p>
              <a:pPr algn="ctr"/>
              <a:r>
                <a:rPr lang="en-GB" sz="1200" dirty="0">
                  <a:ln>
                    <a:solidFill>
                      <a:schemeClr val="bg1"/>
                    </a:solidFill>
                  </a:ln>
                  <a:solidFill>
                    <a:schemeClr val="bg1"/>
                  </a:solidFill>
                  <a:latin typeface="Calibri" panose="020F0502020204030204" pitchFamily="34" charset="0"/>
                  <a:cs typeface="Calibri" panose="020F0502020204030204" pitchFamily="34" charset="0"/>
                </a:rPr>
                <a:t>631, 859, 883, 911, 991, 1051,</a:t>
              </a:r>
            </a:p>
            <a:p>
              <a:pPr algn="ctr"/>
              <a:r>
                <a:rPr lang="en-GB" sz="1200" dirty="0">
                  <a:ln>
                    <a:solidFill>
                      <a:schemeClr val="bg1"/>
                    </a:solidFill>
                  </a:ln>
                  <a:solidFill>
                    <a:schemeClr val="bg1"/>
                  </a:solidFill>
                  <a:latin typeface="Calibri" panose="020F0502020204030204" pitchFamily="34" charset="0"/>
                  <a:cs typeface="Calibri" panose="020F0502020204030204" pitchFamily="34" charset="0"/>
                </a:rPr>
                <a:t>1123, 1171, 1327, 1471, 1531,</a:t>
              </a:r>
            </a:p>
            <a:p>
              <a:pPr algn="ctr"/>
              <a:r>
                <a:rPr lang="en-GB" sz="1200" dirty="0">
                  <a:ln>
                    <a:solidFill>
                      <a:schemeClr val="bg1"/>
                    </a:solidFill>
                  </a:ln>
                  <a:solidFill>
                    <a:schemeClr val="bg1"/>
                  </a:solidFill>
                  <a:latin typeface="Calibri" panose="020F0502020204030204" pitchFamily="34" charset="0"/>
                  <a:cs typeface="Calibri" panose="020F0502020204030204" pitchFamily="34" charset="0"/>
                </a:rPr>
                <a:t>1667, 1871, 1951, 2003, 2143…</a:t>
              </a:r>
              <a:endParaRPr lang="en-US" sz="1200" dirty="0">
                <a:ln>
                  <a:solidFill>
                    <a:schemeClr val="bg1"/>
                  </a:solidFill>
                </a:ln>
                <a:solidFill>
                  <a:schemeClr val="bg1"/>
                </a:solidFill>
                <a:latin typeface="Calibri" panose="020F0502020204030204" pitchFamily="34" charset="0"/>
                <a:cs typeface="Calibri" panose="020F0502020204030204" pitchFamily="34" charset="0"/>
              </a:endParaRPr>
            </a:p>
          </p:txBody>
        </p:sp>
        <p:sp>
          <p:nvSpPr>
            <p:cNvPr id="62" name="Text Placeholder 2">
              <a:extLst>
                <a:ext uri="{FF2B5EF4-FFF2-40B4-BE49-F238E27FC236}">
                  <a16:creationId xmlns:a16="http://schemas.microsoft.com/office/drawing/2014/main" id="{3F6D1824-A7B2-1F4B-BD18-915CDC5A7038}"/>
                </a:ext>
              </a:extLst>
            </p:cNvPr>
            <p:cNvSpPr txBox="1">
              <a:spLocks/>
            </p:cNvSpPr>
            <p:nvPr/>
          </p:nvSpPr>
          <p:spPr>
            <a:xfrm>
              <a:off x="455429" y="2766174"/>
              <a:ext cx="2350573" cy="625440"/>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0"/>
                </a:spcBef>
                <a:buClrTx/>
                <a:buSzTx/>
                <a:buNone/>
                <a:defRPr/>
              </a:pPr>
              <a:r>
                <a:rPr lang="en-US" sz="2100" dirty="0">
                  <a:solidFill>
                    <a:schemeClr val="bg1"/>
                  </a:solidFill>
                </a:rPr>
                <a:t>Prime Pool</a:t>
              </a:r>
            </a:p>
          </p:txBody>
        </p:sp>
      </p:grpSp>
    </p:spTree>
    <p:extLst>
      <p:ext uri="{BB962C8B-B14F-4D97-AF65-F5344CB8AC3E}">
        <p14:creationId xmlns:p14="http://schemas.microsoft.com/office/powerpoint/2010/main" val="15528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9" grpId="0"/>
      <p:bldP spid="30" grpId="0"/>
      <p:bldP spid="38" grpId="0" animBg="1"/>
      <p:bldP spid="41" grpId="0" animBg="1"/>
      <p:bldP spid="45" grpId="0"/>
      <p:bldP spid="46" grpId="0"/>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uk-UA" smtClean="0"/>
              <a:pPr/>
              <a:t>21</a:t>
            </a:fld>
            <a:endParaRPr lang="uk-UA"/>
          </a:p>
        </p:txBody>
      </p:sp>
      <p:sp>
        <p:nvSpPr>
          <p:cNvPr id="5" name="Title 1"/>
          <p:cNvSpPr>
            <a:spLocks noGrp="1"/>
          </p:cNvSpPr>
          <p:nvPr>
            <p:ph type="title"/>
          </p:nvPr>
        </p:nvSpPr>
        <p:spPr>
          <a:xfrm>
            <a:off x="246380" y="63574"/>
            <a:ext cx="7886700" cy="994172"/>
          </a:xfrm>
        </p:spPr>
        <p:txBody>
          <a:bodyPr/>
          <a:lstStyle/>
          <a:p>
            <a:r>
              <a:rPr lang="en-US" sz="3600" dirty="0"/>
              <a:t>Results</a:t>
            </a:r>
          </a:p>
        </p:txBody>
      </p:sp>
      <p:sp>
        <p:nvSpPr>
          <p:cNvPr id="9" name="Text Placeholder 2">
            <a:extLst>
              <a:ext uri="{FF2B5EF4-FFF2-40B4-BE49-F238E27FC236}">
                <a16:creationId xmlns:a16="http://schemas.microsoft.com/office/drawing/2014/main" id="{AB4F6787-107A-734D-BFBD-224766AFB549}"/>
              </a:ext>
            </a:extLst>
          </p:cNvPr>
          <p:cNvSpPr>
            <a:spLocks noGrp="1"/>
          </p:cNvSpPr>
          <p:nvPr>
            <p:ph type="body" idx="1"/>
          </p:nvPr>
        </p:nvSpPr>
        <p:spPr>
          <a:xfrm>
            <a:off x="800767" y="1848472"/>
            <a:ext cx="8111428" cy="2057401"/>
          </a:xfrm>
        </p:spPr>
        <p:txBody>
          <a:bodyPr/>
          <a:lstStyle/>
          <a:p>
            <a:pPr marL="38100" indent="0">
              <a:buNone/>
            </a:pPr>
            <a:r>
              <a:rPr lang="en-GB" dirty="0"/>
              <a:t>48372558521162456294077092695726992140970386552270518169412569185756318753180619225862833883657161604855272715232519026332307482721781332585532093416641049563633316756120317723780461500756428205776888212580091295769649316140619475376274560582688815455771176503322956641951773304551715205903270382856316818251</a:t>
            </a:r>
          </a:p>
          <a:p>
            <a:pPr marL="38100" indent="0">
              <a:buNone/>
            </a:pPr>
            <a:endParaRPr lang="en-GB" dirty="0"/>
          </a:p>
          <a:p>
            <a:pPr marL="38100" indent="0">
              <a:buNone/>
            </a:pPr>
            <a:endParaRPr lang="en-US" dirty="0"/>
          </a:p>
        </p:txBody>
      </p:sp>
      <mc:AlternateContent xmlns:mc="http://schemas.openxmlformats.org/markup-compatibility/2006" xmlns:a14="http://schemas.microsoft.com/office/drawing/2010/main">
        <mc:Choice Requires="a14">
          <p:sp>
            <p:nvSpPr>
              <p:cNvPr id="10" name="Text Placeholder 2">
                <a:extLst>
                  <a:ext uri="{FF2B5EF4-FFF2-40B4-BE49-F238E27FC236}">
                    <a16:creationId xmlns:a16="http://schemas.microsoft.com/office/drawing/2014/main" id="{C720DB69-7716-2145-B929-A7F5F70D8898}"/>
                  </a:ext>
                </a:extLst>
              </p:cNvPr>
              <p:cNvSpPr txBox="1">
                <a:spLocks/>
              </p:cNvSpPr>
              <p:nvPr/>
            </p:nvSpPr>
            <p:spPr>
              <a:xfrm>
                <a:off x="292100" y="1294474"/>
                <a:ext cx="8365428" cy="440267"/>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14:m>
                  <m:oMathPara xmlns:m="http://schemas.openxmlformats.org/officeDocument/2006/math">
                    <m:oMathParaPr>
                      <m:jc m:val="left"/>
                    </m:oMathParaPr>
                    <m:oMath xmlns:m="http://schemas.openxmlformats.org/officeDocument/2006/math">
                      <m:r>
                        <a:rPr lang="en-GB" sz="2100" i="1">
                          <a:latin typeface="Cambria Math" panose="02040503050406030204" pitchFamily="18" charset="0"/>
                        </a:rPr>
                        <m:t>𝑝</m:t>
                      </m:r>
                      <m:r>
                        <a:rPr lang="en-GB" sz="2100" i="1">
                          <a:latin typeface="Cambria Math" panose="02040503050406030204" pitchFamily="18" charset="0"/>
                        </a:rPr>
                        <m:t>=2</m:t>
                      </m:r>
                      <m:r>
                        <a:rPr lang="en-GB" sz="2100" i="1">
                          <a:latin typeface="Cambria Math" panose="02040503050406030204" pitchFamily="18" charset="0"/>
                        </a:rPr>
                        <m:t>𝑞</m:t>
                      </m:r>
                      <m:r>
                        <a:rPr lang="en-GB" sz="2100" i="1">
                          <a:latin typeface="Cambria Math" panose="02040503050406030204" pitchFamily="18" charset="0"/>
                        </a:rPr>
                        <m:t>+1</m:t>
                      </m:r>
                    </m:oMath>
                  </m:oMathPara>
                </a14:m>
                <a:endParaRPr lang="en-GB" sz="2100" dirty="0"/>
              </a:p>
              <a:p>
                <a:pPr marL="38100" indent="0">
                  <a:buNone/>
                </a:pPr>
                <a:endParaRPr lang="en-GB" sz="2100" dirty="0"/>
              </a:p>
              <a:p>
                <a:pPr marL="38100" indent="0">
                  <a:buNone/>
                </a:pPr>
                <a:endParaRPr lang="en-US" sz="2100" dirty="0"/>
              </a:p>
            </p:txBody>
          </p:sp>
        </mc:Choice>
        <mc:Fallback xmlns="">
          <p:sp>
            <p:nvSpPr>
              <p:cNvPr id="10" name="Text Placeholder 2">
                <a:extLst>
                  <a:ext uri="{FF2B5EF4-FFF2-40B4-BE49-F238E27FC236}">
                    <a16:creationId xmlns:a16="http://schemas.microsoft.com/office/drawing/2014/main" id="{C720DB69-7716-2145-B929-A7F5F70D8898}"/>
                  </a:ext>
                </a:extLst>
              </p:cNvPr>
              <p:cNvSpPr txBox="1">
                <a:spLocks noRot="1" noChangeAspect="1" noMove="1" noResize="1" noEditPoints="1" noAdjustHandles="1" noChangeArrowheads="1" noChangeShapeType="1" noTextEdit="1"/>
              </p:cNvSpPr>
              <p:nvPr/>
            </p:nvSpPr>
            <p:spPr>
              <a:xfrm>
                <a:off x="292100" y="1294474"/>
                <a:ext cx="8365428" cy="440267"/>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2">
                <a:extLst>
                  <a:ext uri="{FF2B5EF4-FFF2-40B4-BE49-F238E27FC236}">
                    <a16:creationId xmlns:a16="http://schemas.microsoft.com/office/drawing/2014/main" id="{6EC4DFAA-CE39-F545-97A5-E60F7EB44289}"/>
                  </a:ext>
                </a:extLst>
              </p:cNvPr>
              <p:cNvSpPr txBox="1">
                <a:spLocks/>
              </p:cNvSpPr>
              <p:nvPr/>
            </p:nvSpPr>
            <p:spPr>
              <a:xfrm>
                <a:off x="292100" y="1966174"/>
                <a:ext cx="8365428" cy="440267"/>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14:m>
                  <m:oMathPara xmlns:m="http://schemas.openxmlformats.org/officeDocument/2006/math">
                    <m:oMathParaPr>
                      <m:jc m:val="left"/>
                    </m:oMathParaPr>
                    <m:oMath xmlns:m="http://schemas.openxmlformats.org/officeDocument/2006/math">
                      <m:r>
                        <a:rPr lang="en-GB" sz="2100" i="1">
                          <a:latin typeface="Cambria Math" panose="02040503050406030204" pitchFamily="18" charset="0"/>
                        </a:rPr>
                        <m:t>𝑞</m:t>
                      </m:r>
                      <m:r>
                        <a:rPr lang="en-GB" sz="2100" i="1">
                          <a:latin typeface="Cambria Math" panose="02040503050406030204" pitchFamily="18" charset="0"/>
                        </a:rPr>
                        <m:t>=</m:t>
                      </m:r>
                    </m:oMath>
                  </m:oMathPara>
                </a14:m>
                <a:endParaRPr lang="en-GB" sz="2100" dirty="0"/>
              </a:p>
              <a:p>
                <a:pPr marL="38100" indent="0">
                  <a:buNone/>
                </a:pPr>
                <a:endParaRPr lang="en-US" sz="2100" dirty="0"/>
              </a:p>
            </p:txBody>
          </p:sp>
        </mc:Choice>
        <mc:Fallback xmlns="">
          <p:sp>
            <p:nvSpPr>
              <p:cNvPr id="11" name="Text Placeholder 2">
                <a:extLst>
                  <a:ext uri="{FF2B5EF4-FFF2-40B4-BE49-F238E27FC236}">
                    <a16:creationId xmlns:a16="http://schemas.microsoft.com/office/drawing/2014/main" id="{6EC4DFAA-CE39-F545-97A5-E60F7EB44289}"/>
                  </a:ext>
                </a:extLst>
              </p:cNvPr>
              <p:cNvSpPr txBox="1">
                <a:spLocks noRot="1" noChangeAspect="1" noMove="1" noResize="1" noEditPoints="1" noAdjustHandles="1" noChangeArrowheads="1" noChangeShapeType="1" noTextEdit="1"/>
              </p:cNvSpPr>
              <p:nvPr/>
            </p:nvSpPr>
            <p:spPr>
              <a:xfrm>
                <a:off x="292100" y="1966174"/>
                <a:ext cx="8365428" cy="440267"/>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Placeholder 2">
                <a:extLst>
                  <a:ext uri="{FF2B5EF4-FFF2-40B4-BE49-F238E27FC236}">
                    <a16:creationId xmlns:a16="http://schemas.microsoft.com/office/drawing/2014/main" id="{5AD193D0-A03E-C946-AD55-7780141F087F}"/>
                  </a:ext>
                </a:extLst>
              </p:cNvPr>
              <p:cNvSpPr txBox="1">
                <a:spLocks/>
              </p:cNvSpPr>
              <p:nvPr/>
            </p:nvSpPr>
            <p:spPr>
              <a:xfrm>
                <a:off x="295306" y="1835428"/>
                <a:ext cx="8780114" cy="3688688"/>
              </a:xfrm>
              <a:prstGeom prst="rect">
                <a:avLst/>
              </a:prstGeom>
              <a:solidFill>
                <a:schemeClr val="bg1"/>
              </a:solid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1</m:t>
                        </m:r>
                      </m:sub>
                    </m:sSub>
                    <m:r>
                      <a:rPr lang="en-GB" sz="2100" i="1">
                        <a:latin typeface="Cambria Math" panose="02040503050406030204" pitchFamily="18" charset="0"/>
                      </a:rPr>
                      <m:t>= </m:t>
                    </m:r>
                  </m:oMath>
                </a14:m>
                <a:r>
                  <a:rPr lang="fr" sz="2100" dirty="0"/>
                  <a:t>219186431519361672882122216610071</a:t>
                </a:r>
              </a:p>
              <a:p>
                <a:pPr marL="38100" indent="0">
                  <a:buNone/>
                </a:pP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2</m:t>
                        </m:r>
                      </m:sub>
                    </m:sSub>
                    <m:r>
                      <a:rPr lang="en-GB" sz="2100" i="1">
                        <a:latin typeface="Cambria Math" panose="02040503050406030204" pitchFamily="18" charset="0"/>
                      </a:rPr>
                      <m:t>= </m:t>
                    </m:r>
                  </m:oMath>
                </a14:m>
                <a:r>
                  <a:rPr lang="fr" sz="2100" dirty="0"/>
                  <a:t>407060515678814535352512687990131 </a:t>
                </a:r>
              </a:p>
              <a:p>
                <a:pPr marL="38100" indent="0">
                  <a:buNone/>
                </a:pP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3</m:t>
                        </m:r>
                      </m:sub>
                    </m:sSub>
                    <m:r>
                      <a:rPr lang="en-GB" sz="2100" i="1">
                        <a:latin typeface="Cambria Math" panose="02040503050406030204" pitchFamily="18" charset="0"/>
                      </a:rPr>
                      <m:t>= </m:t>
                    </m:r>
                  </m:oMath>
                </a14:m>
                <a:r>
                  <a:rPr lang="fr" sz="2100" dirty="0"/>
                  <a:t>2022777639450109152597870741858647 </a:t>
                </a:r>
              </a:p>
              <a:p>
                <a:pPr marL="38100" indent="0">
                  <a:buNone/>
                </a:pP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4</m:t>
                        </m:r>
                      </m:sub>
                    </m:sSub>
                    <m:r>
                      <a:rPr lang="en-GB" sz="2100" i="1">
                        <a:latin typeface="Cambria Math" panose="02040503050406030204" pitchFamily="18" charset="0"/>
                      </a:rPr>
                      <m:t>= </m:t>
                    </m:r>
                  </m:oMath>
                </a14:m>
                <a:r>
                  <a:rPr lang="fr" sz="2100" dirty="0"/>
                  <a:t>5855408956302947546993836358011871</a:t>
                </a:r>
              </a:p>
              <a:p>
                <a:pPr marL="38100" indent="0">
                  <a:buNone/>
                </a:pP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5</m:t>
                        </m:r>
                      </m:sub>
                    </m:sSub>
                    <m:r>
                      <a:rPr lang="en-GB" sz="2100" i="1">
                        <a:latin typeface="Cambria Math" panose="02040503050406030204" pitchFamily="18" charset="0"/>
                      </a:rPr>
                      <m:t>= </m:t>
                    </m:r>
                  </m:oMath>
                </a14:m>
                <a:r>
                  <a:rPr lang="fr" sz="2100" dirty="0"/>
                  <a:t>14159443476150764068185095193010523</a:t>
                </a:r>
              </a:p>
              <a:p>
                <a:pPr marL="38100" indent="0">
                  <a:buNone/>
                </a:pP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6</m:t>
                        </m:r>
                      </m:sub>
                    </m:sSub>
                    <m:r>
                      <a:rPr lang="en-GB" sz="2100" i="1">
                        <a:latin typeface="Cambria Math" panose="02040503050406030204" pitchFamily="18" charset="0"/>
                      </a:rPr>
                      <m:t>= </m:t>
                    </m:r>
                  </m:oMath>
                </a14:m>
                <a:r>
                  <a:rPr lang="fr" sz="2100" dirty="0"/>
                  <a:t>14873364995956684945572578984254751</a:t>
                </a:r>
              </a:p>
              <a:p>
                <a:pPr marL="38100" indent="0">
                  <a:buNone/>
                </a:pP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7</m:t>
                        </m:r>
                      </m:sub>
                    </m:sSub>
                    <m:r>
                      <a:rPr lang="en-GB" sz="2100" i="1">
                        <a:latin typeface="Cambria Math" panose="02040503050406030204" pitchFamily="18" charset="0"/>
                      </a:rPr>
                      <m:t>= </m:t>
                    </m:r>
                  </m:oMath>
                </a14:m>
                <a:r>
                  <a:rPr lang="fr" sz="2100" dirty="0"/>
                  <a:t>146385223907573688674845908950296751</a:t>
                </a:r>
              </a:p>
              <a:p>
                <a:pPr marL="38100" indent="0">
                  <a:buNone/>
                </a:pP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8</m:t>
                        </m:r>
                      </m:sub>
                    </m:sSub>
                    <m:r>
                      <a:rPr lang="en-GB" sz="2100" i="1">
                        <a:latin typeface="Cambria Math" panose="02040503050406030204" pitchFamily="18" charset="0"/>
                      </a:rPr>
                      <m:t>=</m:t>
                    </m:r>
                  </m:oMath>
                </a14:m>
                <a:r>
                  <a:rPr lang="fr" sz="2100" dirty="0"/>
                  <a:t> 1097028089754405172775021694133400351</a:t>
                </a:r>
              </a:p>
              <a:p>
                <a:pPr marL="38100" indent="0">
                  <a:buNone/>
                </a:pPr>
                <a14:m>
                  <m:oMath xmlns:m="http://schemas.openxmlformats.org/officeDocument/2006/math">
                    <m:sSub>
                      <m:sSubPr>
                        <m:ctrlPr>
                          <a:rPr lang="en-GB" sz="2100" i="1">
                            <a:latin typeface="Cambria Math" panose="02040503050406030204" pitchFamily="18" charset="0"/>
                          </a:rPr>
                        </m:ctrlPr>
                      </m:sSubPr>
                      <m:e>
                        <m:r>
                          <a:rPr lang="en-GB" sz="2100" i="1">
                            <a:latin typeface="Cambria Math" panose="02040503050406030204" pitchFamily="18" charset="0"/>
                          </a:rPr>
                          <m:t>𝑞</m:t>
                        </m:r>
                      </m:e>
                      <m:sub>
                        <m:r>
                          <a:rPr lang="en-GB" sz="2100" i="1">
                            <a:latin typeface="Cambria Math" panose="02040503050406030204" pitchFamily="18" charset="0"/>
                          </a:rPr>
                          <m:t>9</m:t>
                        </m:r>
                      </m:sub>
                    </m:sSub>
                    <m:r>
                      <a:rPr lang="en-GB" sz="2100" i="1">
                        <a:latin typeface="Cambria Math" panose="02040503050406030204" pitchFamily="18" charset="0"/>
                      </a:rPr>
                      <m:t>= </m:t>
                    </m:r>
                  </m:oMath>
                </a14:m>
                <a:r>
                  <a:rPr lang="fr" sz="2100" dirty="0"/>
                  <a:t>1353476214632058330047104687567182251</a:t>
                </a:r>
                <a:endParaRPr lang="en-US" sz="2100" dirty="0"/>
              </a:p>
              <a:p>
                <a:pPr marL="38100" indent="0">
                  <a:buNone/>
                </a:pPr>
                <a:endParaRPr lang="en-GB" sz="2100" dirty="0"/>
              </a:p>
              <a:p>
                <a:pPr marL="38100" indent="0">
                  <a:buNone/>
                </a:pPr>
                <a:endParaRPr lang="en-GB" sz="2100" dirty="0"/>
              </a:p>
              <a:p>
                <a:pPr marL="38100" indent="0">
                  <a:buNone/>
                </a:pPr>
                <a:endParaRPr lang="en-US" sz="2100" dirty="0"/>
              </a:p>
            </p:txBody>
          </p:sp>
        </mc:Choice>
        <mc:Fallback xmlns="">
          <p:sp>
            <p:nvSpPr>
              <p:cNvPr id="13" name="Text Placeholder 2">
                <a:extLst>
                  <a:ext uri="{FF2B5EF4-FFF2-40B4-BE49-F238E27FC236}">
                    <a16:creationId xmlns:a16="http://schemas.microsoft.com/office/drawing/2014/main" id="{5AD193D0-A03E-C946-AD55-7780141F087F}"/>
                  </a:ext>
                </a:extLst>
              </p:cNvPr>
              <p:cNvSpPr txBox="1">
                <a:spLocks noRot="1" noChangeAspect="1" noMove="1" noResize="1" noEditPoints="1" noAdjustHandles="1" noChangeArrowheads="1" noChangeShapeType="1" noTextEdit="1"/>
              </p:cNvSpPr>
              <p:nvPr/>
            </p:nvSpPr>
            <p:spPr>
              <a:xfrm>
                <a:off x="295306" y="1835428"/>
                <a:ext cx="8780114" cy="3688688"/>
              </a:xfrm>
              <a:prstGeom prst="rect">
                <a:avLst/>
              </a:prstGeom>
              <a:blipFill>
                <a:blip r:embed="rId5"/>
                <a:stretch>
                  <a:fillRect b="-7560"/>
                </a:stretch>
              </a:blipFill>
              <a:ln>
                <a:no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710CC920-B627-D64F-A7C7-339EACAC0417}"/>
              </a:ext>
            </a:extLst>
          </p:cNvPr>
          <p:cNvSpPr/>
          <p:nvPr/>
        </p:nvSpPr>
        <p:spPr>
          <a:xfrm>
            <a:off x="246380" y="741975"/>
            <a:ext cx="4070345" cy="369332"/>
          </a:xfrm>
          <a:prstGeom prst="rect">
            <a:avLst/>
          </a:prstGeom>
        </p:spPr>
        <p:txBody>
          <a:bodyPr wrap="none">
            <a:spAutoFit/>
          </a:bodyPr>
          <a:lstStyle/>
          <a:p>
            <a:r>
              <a:rPr lang="en-US" sz="1800" dirty="0"/>
              <a:t>1024 bit Diffie-Hellman Parameter Set</a:t>
            </a:r>
          </a:p>
        </p:txBody>
      </p:sp>
      <mc:AlternateContent xmlns:mc="http://schemas.openxmlformats.org/markup-compatibility/2006" xmlns:a14="http://schemas.microsoft.com/office/drawing/2010/main">
        <mc:Choice Requires="a14">
          <p:sp>
            <p:nvSpPr>
              <p:cNvPr id="14" name="Text Placeholder 2">
                <a:extLst>
                  <a:ext uri="{FF2B5EF4-FFF2-40B4-BE49-F238E27FC236}">
                    <a16:creationId xmlns:a16="http://schemas.microsoft.com/office/drawing/2014/main" id="{99ABFC68-DDC9-C84A-9C5A-4BD16FB1D9D4}"/>
                  </a:ext>
                </a:extLst>
              </p:cNvPr>
              <p:cNvSpPr txBox="1">
                <a:spLocks/>
              </p:cNvSpPr>
              <p:nvPr/>
            </p:nvSpPr>
            <p:spPr>
              <a:xfrm>
                <a:off x="1974578" y="1290732"/>
                <a:ext cx="1037348" cy="440267"/>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14:m>
                  <m:oMathPara xmlns:m="http://schemas.openxmlformats.org/officeDocument/2006/math">
                    <m:oMathParaPr>
                      <m:jc m:val="left"/>
                    </m:oMathParaPr>
                    <m:oMath xmlns:m="http://schemas.openxmlformats.org/officeDocument/2006/math">
                      <m:r>
                        <a:rPr lang="en-GB" sz="2100" i="1">
                          <a:latin typeface="Cambria Math" panose="02040503050406030204" pitchFamily="18" charset="0"/>
                        </a:rPr>
                        <m:t>𝑔</m:t>
                      </m:r>
                      <m:r>
                        <a:rPr lang="en-GB" sz="2100" i="1">
                          <a:latin typeface="Cambria Math" panose="02040503050406030204" pitchFamily="18" charset="0"/>
                        </a:rPr>
                        <m:t>=2</m:t>
                      </m:r>
                    </m:oMath>
                  </m:oMathPara>
                </a14:m>
                <a:endParaRPr lang="en-GB" sz="2100" dirty="0"/>
              </a:p>
              <a:p>
                <a:pPr marL="38100" indent="0">
                  <a:buNone/>
                </a:pPr>
                <a:endParaRPr lang="en-US" sz="2100" dirty="0"/>
              </a:p>
            </p:txBody>
          </p:sp>
        </mc:Choice>
        <mc:Fallback xmlns="">
          <p:sp>
            <p:nvSpPr>
              <p:cNvPr id="14" name="Text Placeholder 2">
                <a:extLst>
                  <a:ext uri="{FF2B5EF4-FFF2-40B4-BE49-F238E27FC236}">
                    <a16:creationId xmlns:a16="http://schemas.microsoft.com/office/drawing/2014/main" id="{99ABFC68-DDC9-C84A-9C5A-4BD16FB1D9D4}"/>
                  </a:ext>
                </a:extLst>
              </p:cNvPr>
              <p:cNvSpPr txBox="1">
                <a:spLocks noRot="1" noChangeAspect="1" noMove="1" noResize="1" noEditPoints="1" noAdjustHandles="1" noChangeArrowheads="1" noChangeShapeType="1" noTextEdit="1"/>
              </p:cNvSpPr>
              <p:nvPr/>
            </p:nvSpPr>
            <p:spPr>
              <a:xfrm>
                <a:off x="1974578" y="1290732"/>
                <a:ext cx="1037348" cy="440267"/>
              </a:xfrm>
              <a:prstGeom prst="rect">
                <a:avLst/>
              </a:prstGeom>
              <a:blipFill>
                <a:blip r:embed="rId6"/>
                <a:stretch>
                  <a:fillRect/>
                </a:stretch>
              </a:blipFill>
              <a:ln>
                <a:noFill/>
              </a:ln>
            </p:spPr>
            <p:txBody>
              <a:bodyPr/>
              <a:lstStyle/>
              <a:p>
                <a:r>
                  <a:rPr lang="en-US">
                    <a:noFill/>
                  </a:rPr>
                  <a:t> </a:t>
                </a:r>
              </a:p>
            </p:txBody>
          </p:sp>
        </mc:Fallback>
      </mc:AlternateContent>
      <p:grpSp>
        <p:nvGrpSpPr>
          <p:cNvPr id="3" name="Group 2">
            <a:extLst>
              <a:ext uri="{FF2B5EF4-FFF2-40B4-BE49-F238E27FC236}">
                <a16:creationId xmlns:a16="http://schemas.microsoft.com/office/drawing/2014/main" id="{BDF41E2E-BB2F-524C-AB5D-941826103B69}"/>
              </a:ext>
            </a:extLst>
          </p:cNvPr>
          <p:cNvGrpSpPr/>
          <p:nvPr/>
        </p:nvGrpSpPr>
        <p:grpSpPr>
          <a:xfrm>
            <a:off x="5734958" y="1057746"/>
            <a:ext cx="3340462" cy="1875763"/>
            <a:chOff x="7642099" y="2523466"/>
            <a:chExt cx="4453949" cy="2501017"/>
          </a:xfrm>
        </p:grpSpPr>
        <mc:AlternateContent xmlns:mc="http://schemas.openxmlformats.org/markup-compatibility/2006" xmlns:a14="http://schemas.microsoft.com/office/drawing/2010/main">
          <mc:Choice Requires="a14">
            <p:sp>
              <p:nvSpPr>
                <p:cNvPr id="15" name="Text Placeholder 2">
                  <a:extLst>
                    <a:ext uri="{FF2B5EF4-FFF2-40B4-BE49-F238E27FC236}">
                      <a16:creationId xmlns:a16="http://schemas.microsoft.com/office/drawing/2014/main" id="{66F2BCE8-D5CF-B744-B1C4-3F6F3ABD03AB}"/>
                    </a:ext>
                  </a:extLst>
                </p:cNvPr>
                <p:cNvSpPr txBox="1">
                  <a:spLocks/>
                </p:cNvSpPr>
                <p:nvPr/>
              </p:nvSpPr>
              <p:spPr>
                <a:xfrm>
                  <a:off x="7642100" y="2523466"/>
                  <a:ext cx="4453948" cy="2501017"/>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US" sz="2100" dirty="0"/>
                    <a:t>At most ~121 bits </a:t>
                  </a:r>
                </a:p>
                <a:p>
                  <a:pPr marL="38100" indent="0">
                    <a:buNone/>
                  </a:pPr>
                  <a:r>
                    <a:rPr lang="en-US" sz="2100" dirty="0"/>
                    <a:t>The discrete log problem </a:t>
                  </a:r>
                  <a:r>
                    <a:rPr lang="en-GB" sz="2100" dirty="0"/>
                    <a:t>in the subgroup of order </a:t>
                  </a:r>
                  <a:r>
                    <a:rPr lang="en-GB" sz="2100" i="1" dirty="0"/>
                    <a:t>q</a:t>
                  </a:r>
                  <a:r>
                    <a:rPr lang="en-GB" sz="2100" dirty="0"/>
                    <a:t> mod </a:t>
                  </a:r>
                  <a:r>
                    <a:rPr lang="en-GB" sz="2100" i="1" dirty="0"/>
                    <a:t>p</a:t>
                  </a:r>
                  <a:r>
                    <a:rPr lang="en-GB" sz="2100" dirty="0"/>
                    <a:t> can be solved in:</a:t>
                  </a:r>
                  <a:r>
                    <a:rPr lang="en-US" sz="2100" dirty="0"/>
                    <a:t> </a:t>
                  </a:r>
                  <a14:m>
                    <m:oMath xmlns:m="http://schemas.openxmlformats.org/officeDocument/2006/math">
                      <m:r>
                        <a:rPr lang="en-GB" sz="2100" i="1">
                          <a:latin typeface="Cambria Math" panose="02040503050406030204" pitchFamily="18" charset="0"/>
                        </a:rPr>
                        <m:t>9 × </m:t>
                      </m:r>
                      <m:sSup>
                        <m:sSupPr>
                          <m:ctrlPr>
                            <a:rPr lang="en-GB" sz="2100" i="1">
                              <a:latin typeface="Cambria Math" panose="02040503050406030204" pitchFamily="18" charset="0"/>
                            </a:rPr>
                          </m:ctrlPr>
                        </m:sSupPr>
                        <m:e>
                          <m:r>
                            <a:rPr lang="en-GB" sz="2100" i="1">
                              <a:latin typeface="Cambria Math" panose="02040503050406030204" pitchFamily="18" charset="0"/>
                            </a:rPr>
                            <m:t>2</m:t>
                          </m:r>
                        </m:e>
                        <m:sup>
                          <m:r>
                            <a:rPr lang="en-GB" sz="2100" i="1">
                              <a:latin typeface="Cambria Math" panose="02040503050406030204" pitchFamily="18" charset="0"/>
                            </a:rPr>
                            <m:t>60.5</m:t>
                          </m:r>
                        </m:sup>
                      </m:sSup>
                      <m:r>
                        <a:rPr lang="en-GB" sz="2100" i="1">
                          <a:latin typeface="Cambria Math" panose="02040503050406030204" pitchFamily="18" charset="0"/>
                        </a:rPr>
                        <m:t>≈</m:t>
                      </m:r>
                      <m:sSup>
                        <m:sSupPr>
                          <m:ctrlPr>
                            <a:rPr lang="en-GB" sz="2100" i="1">
                              <a:latin typeface="Cambria Math" panose="02040503050406030204" pitchFamily="18" charset="0"/>
                            </a:rPr>
                          </m:ctrlPr>
                        </m:sSupPr>
                        <m:e>
                          <m:r>
                            <a:rPr lang="en-GB" sz="2100" i="1">
                              <a:latin typeface="Cambria Math" panose="02040503050406030204" pitchFamily="18" charset="0"/>
                            </a:rPr>
                            <m:t>2</m:t>
                          </m:r>
                        </m:e>
                        <m:sup>
                          <m:r>
                            <a:rPr lang="en-GB" sz="2100" i="1">
                              <a:latin typeface="Cambria Math" panose="02040503050406030204" pitchFamily="18" charset="0"/>
                            </a:rPr>
                            <m:t>64</m:t>
                          </m:r>
                        </m:sup>
                      </m:sSup>
                    </m:oMath>
                  </a14:m>
                  <a:r>
                    <a:rPr lang="en-US" sz="2100" dirty="0"/>
                    <a:t> operations</a:t>
                  </a:r>
                </a:p>
              </p:txBody>
            </p:sp>
          </mc:Choice>
          <mc:Fallback xmlns="">
            <p:sp>
              <p:nvSpPr>
                <p:cNvPr id="15" name="Text Placeholder 2">
                  <a:extLst>
                    <a:ext uri="{FF2B5EF4-FFF2-40B4-BE49-F238E27FC236}">
                      <a16:creationId xmlns:a16="http://schemas.microsoft.com/office/drawing/2014/main" id="{66F2BCE8-D5CF-B744-B1C4-3F6F3ABD03AB}"/>
                    </a:ext>
                  </a:extLst>
                </p:cNvPr>
                <p:cNvSpPr txBox="1">
                  <a:spLocks noRot="1" noChangeAspect="1" noMove="1" noResize="1" noEditPoints="1" noAdjustHandles="1" noChangeArrowheads="1" noChangeShapeType="1" noTextEdit="1"/>
                </p:cNvSpPr>
                <p:nvPr/>
              </p:nvSpPr>
              <p:spPr>
                <a:xfrm>
                  <a:off x="7642100" y="2523466"/>
                  <a:ext cx="4453948" cy="2501017"/>
                </a:xfrm>
                <a:prstGeom prst="rect">
                  <a:avLst/>
                </a:prstGeom>
                <a:blipFill>
                  <a:blip r:embed="rId7"/>
                  <a:stretch>
                    <a:fillRect l="-1709" r="-3989"/>
                  </a:stretch>
                </a:blipFill>
                <a:ln>
                  <a:noFill/>
                </a:ln>
              </p:spPr>
              <p:txBody>
                <a:bodyPr/>
                <a:lstStyle/>
                <a:p>
                  <a:r>
                    <a:rPr lang="en-US">
                      <a:noFill/>
                    </a:rPr>
                    <a:t> </a:t>
                  </a:r>
                </a:p>
              </p:txBody>
            </p:sp>
          </mc:Fallback>
        </mc:AlternateContent>
        <p:sp>
          <p:nvSpPr>
            <p:cNvPr id="16" name="Frame 15">
              <a:extLst>
                <a:ext uri="{FF2B5EF4-FFF2-40B4-BE49-F238E27FC236}">
                  <a16:creationId xmlns:a16="http://schemas.microsoft.com/office/drawing/2014/main" id="{14DD0306-F90D-A048-96D9-09910BB926EE}"/>
                </a:ext>
              </a:extLst>
            </p:cNvPr>
            <p:cNvSpPr/>
            <p:nvPr/>
          </p:nvSpPr>
          <p:spPr>
            <a:xfrm>
              <a:off x="7642099" y="2548468"/>
              <a:ext cx="4453949" cy="2451014"/>
            </a:xfrm>
            <a:prstGeom prst="frame">
              <a:avLst>
                <a:gd name="adj1" fmla="val 302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chemeClr val="tx1"/>
                </a:solidFill>
              </a:endParaRPr>
            </a:p>
          </p:txBody>
        </p:sp>
      </p:grpSp>
    </p:spTree>
    <p:extLst>
      <p:ext uri="{BB962C8B-B14F-4D97-AF65-F5344CB8AC3E}">
        <p14:creationId xmlns:p14="http://schemas.microsoft.com/office/powerpoint/2010/main" val="974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2381D27-6537-A941-B340-A34BEFCDD4EE}"/>
              </a:ext>
            </a:extLst>
          </p:cNvPr>
          <p:cNvPicPr>
            <a:picLocks noChangeAspect="1"/>
          </p:cNvPicPr>
          <p:nvPr/>
        </p:nvPicPr>
        <p:blipFill>
          <a:blip r:embed="rId3"/>
          <a:stretch>
            <a:fillRect/>
          </a:stretch>
        </p:blipFill>
        <p:spPr>
          <a:xfrm>
            <a:off x="-146567" y="693154"/>
            <a:ext cx="9463287" cy="5325395"/>
          </a:xfrm>
          <a:prstGeom prst="rect">
            <a:avLst/>
          </a:prstGeom>
        </p:spPr>
      </p:pic>
      <p:sp>
        <p:nvSpPr>
          <p:cNvPr id="4" name="Slide Number Placeholder 3"/>
          <p:cNvSpPr>
            <a:spLocks noGrp="1"/>
          </p:cNvSpPr>
          <p:nvPr>
            <p:ph type="sldNum" idx="12"/>
          </p:nvPr>
        </p:nvSpPr>
        <p:spPr/>
        <p:txBody>
          <a:bodyPr/>
          <a:lstStyle/>
          <a:p>
            <a:fld id="{00000000-1234-1234-1234-123412341234}" type="slidenum">
              <a:rPr lang="uk-UA" smtClean="0"/>
              <a:pPr/>
              <a:t>22</a:t>
            </a:fld>
            <a:endParaRPr lang="uk-UA"/>
          </a:p>
        </p:txBody>
      </p:sp>
      <p:pic>
        <p:nvPicPr>
          <p:cNvPr id="6" name="Shape 132">
            <a:extLst>
              <a:ext uri="{FF2B5EF4-FFF2-40B4-BE49-F238E27FC236}">
                <a16:creationId xmlns:a16="http://schemas.microsoft.com/office/drawing/2014/main" id="{10214F46-4008-994D-A903-7CAED3085E57}"/>
              </a:ext>
            </a:extLst>
          </p:cNvPr>
          <p:cNvPicPr preferRelativeResize="0"/>
          <p:nvPr/>
        </p:nvPicPr>
        <p:blipFill>
          <a:blip r:embed="rId4">
            <a:alphaModFix/>
          </a:blip>
          <a:stretch>
            <a:fillRect/>
          </a:stretch>
        </p:blipFill>
        <p:spPr>
          <a:xfrm>
            <a:off x="542924" y="1452057"/>
            <a:ext cx="8081010" cy="3822306"/>
          </a:xfrm>
          <a:prstGeom prst="rect">
            <a:avLst/>
          </a:prstGeom>
          <a:noFill/>
          <a:ln>
            <a:noFill/>
          </a:ln>
        </p:spPr>
      </p:pic>
      <p:sp>
        <p:nvSpPr>
          <p:cNvPr id="7" name="Shape 133">
            <a:extLst>
              <a:ext uri="{FF2B5EF4-FFF2-40B4-BE49-F238E27FC236}">
                <a16:creationId xmlns:a16="http://schemas.microsoft.com/office/drawing/2014/main" id="{A2F266B5-9C2B-4147-93F0-B64F843A4238}"/>
              </a:ext>
            </a:extLst>
          </p:cNvPr>
          <p:cNvSpPr/>
          <p:nvPr/>
        </p:nvSpPr>
        <p:spPr>
          <a:xfrm>
            <a:off x="542924" y="4403417"/>
            <a:ext cx="3733398" cy="844795"/>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68569" tIns="68569" rIns="68569" bIns="68569" anchor="ctr" anchorCtr="0">
            <a:noAutofit/>
          </a:bodyPr>
          <a:lstStyle/>
          <a:p>
            <a:endParaRPr sz="1050"/>
          </a:p>
        </p:txBody>
      </p:sp>
      <p:pic>
        <p:nvPicPr>
          <p:cNvPr id="8" name="Picture 7">
            <a:extLst>
              <a:ext uri="{FF2B5EF4-FFF2-40B4-BE49-F238E27FC236}">
                <a16:creationId xmlns:a16="http://schemas.microsoft.com/office/drawing/2014/main" id="{E22610E3-8A2F-564B-9320-BDB1524CC342}"/>
              </a:ext>
            </a:extLst>
          </p:cNvPr>
          <p:cNvPicPr>
            <a:picLocks noChangeAspect="1"/>
          </p:cNvPicPr>
          <p:nvPr/>
        </p:nvPicPr>
        <p:blipFill>
          <a:blip r:embed="rId5"/>
          <a:stretch>
            <a:fillRect/>
          </a:stretch>
        </p:blipFill>
        <p:spPr>
          <a:xfrm>
            <a:off x="6929591" y="689793"/>
            <a:ext cx="1664600" cy="376739"/>
          </a:xfrm>
          <a:prstGeom prst="rect">
            <a:avLst/>
          </a:prstGeom>
        </p:spPr>
      </p:pic>
      <p:grpSp>
        <p:nvGrpSpPr>
          <p:cNvPr id="9" name="Group 8">
            <a:extLst>
              <a:ext uri="{FF2B5EF4-FFF2-40B4-BE49-F238E27FC236}">
                <a16:creationId xmlns:a16="http://schemas.microsoft.com/office/drawing/2014/main" id="{D822FCB4-3C76-C54A-9759-55EAEDA3C8E5}"/>
              </a:ext>
            </a:extLst>
          </p:cNvPr>
          <p:cNvGrpSpPr/>
          <p:nvPr/>
        </p:nvGrpSpPr>
        <p:grpSpPr>
          <a:xfrm>
            <a:off x="5750560" y="4799811"/>
            <a:ext cx="3139018" cy="1218737"/>
            <a:chOff x="7642099" y="2523466"/>
            <a:chExt cx="4453949" cy="2501017"/>
          </a:xfrm>
          <a:solidFill>
            <a:schemeClr val="bg1"/>
          </a:solidFill>
        </p:grpSpPr>
        <mc:AlternateContent xmlns:mc="http://schemas.openxmlformats.org/markup-compatibility/2006" xmlns:a14="http://schemas.microsoft.com/office/drawing/2010/main">
          <mc:Choice Requires="a14">
            <p:sp>
              <p:nvSpPr>
                <p:cNvPr id="10" name="Text Placeholder 2">
                  <a:extLst>
                    <a:ext uri="{FF2B5EF4-FFF2-40B4-BE49-F238E27FC236}">
                      <a16:creationId xmlns:a16="http://schemas.microsoft.com/office/drawing/2014/main" id="{BA708850-A2F0-E744-BF6D-3EA519084CB1}"/>
                    </a:ext>
                  </a:extLst>
                </p:cNvPr>
                <p:cNvSpPr txBox="1">
                  <a:spLocks/>
                </p:cNvSpPr>
                <p:nvPr/>
              </p:nvSpPr>
              <p:spPr>
                <a:xfrm>
                  <a:off x="7642100" y="2523466"/>
                  <a:ext cx="4453948" cy="2501017"/>
                </a:xfrm>
                <a:prstGeom prst="rect">
                  <a:avLst/>
                </a:prstGeom>
                <a:grp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US" sz="2100" dirty="0"/>
                    <a:t>Accepted with probability:</a:t>
                  </a:r>
                </a:p>
                <a:p>
                  <a:pPr marL="38100" indent="0">
                    <a:buNone/>
                  </a:pPr>
                  <a14:m>
                    <m:oMath xmlns:m="http://schemas.openxmlformats.org/officeDocument/2006/math">
                      <m:f>
                        <m:fPr>
                          <m:ctrlPr>
                            <a:rPr lang="en-US" sz="2100" i="1">
                              <a:latin typeface="Cambria Math" panose="02040503050406030204" pitchFamily="18" charset="0"/>
                            </a:rPr>
                          </m:ctrlPr>
                        </m:fPr>
                        <m:num>
                          <m:r>
                            <a:rPr lang="en-GB" sz="2100" i="1">
                              <a:latin typeface="Cambria Math" panose="02040503050406030204" pitchFamily="18" charset="0"/>
                            </a:rPr>
                            <m:t>1</m:t>
                          </m:r>
                        </m:num>
                        <m:den>
                          <m:sSup>
                            <m:sSupPr>
                              <m:ctrlPr>
                                <a:rPr lang="en-GB" sz="2100" i="1">
                                  <a:latin typeface="Cambria Math" panose="02040503050406030204" pitchFamily="18" charset="0"/>
                                  <a:ea typeface="Cambria Math" panose="02040503050406030204" pitchFamily="18" charset="0"/>
                                </a:rPr>
                              </m:ctrlPr>
                            </m:sSupPr>
                            <m:e>
                              <m:r>
                                <a:rPr lang="en-GB" sz="2100" i="1">
                                  <a:latin typeface="Cambria Math" panose="02040503050406030204" pitchFamily="18" charset="0"/>
                                  <a:ea typeface="Cambria Math" panose="02040503050406030204" pitchFamily="18" charset="0"/>
                                </a:rPr>
                                <m:t>2</m:t>
                              </m:r>
                            </m:e>
                            <m:sup>
                              <m:r>
                                <a:rPr lang="en-GB" sz="2100" i="1">
                                  <a:latin typeface="Cambria Math" panose="02040503050406030204" pitchFamily="18" charset="0"/>
                                  <a:ea typeface="Cambria Math" panose="02040503050406030204" pitchFamily="18" charset="0"/>
                                </a:rPr>
                                <m:t>24</m:t>
                              </m:r>
                            </m:sup>
                          </m:sSup>
                        </m:den>
                      </m:f>
                    </m:oMath>
                  </a14:m>
                  <a:r>
                    <a:rPr lang="en-US" sz="2100" dirty="0"/>
                    <a:t>    or    1   in  16,777,216</a:t>
                  </a:r>
                </a:p>
              </p:txBody>
            </p:sp>
          </mc:Choice>
          <mc:Fallback xmlns="">
            <p:sp>
              <p:nvSpPr>
                <p:cNvPr id="10" name="Text Placeholder 2">
                  <a:extLst>
                    <a:ext uri="{FF2B5EF4-FFF2-40B4-BE49-F238E27FC236}">
                      <a16:creationId xmlns:a16="http://schemas.microsoft.com/office/drawing/2014/main" id="{BA708850-A2F0-E744-BF6D-3EA519084CB1}"/>
                    </a:ext>
                  </a:extLst>
                </p:cNvPr>
                <p:cNvSpPr txBox="1">
                  <a:spLocks noRot="1" noChangeAspect="1" noMove="1" noResize="1" noEditPoints="1" noAdjustHandles="1" noChangeArrowheads="1" noChangeShapeType="1" noTextEdit="1"/>
                </p:cNvSpPr>
                <p:nvPr/>
              </p:nvSpPr>
              <p:spPr>
                <a:xfrm>
                  <a:off x="7642100" y="2523466"/>
                  <a:ext cx="4453948" cy="2501017"/>
                </a:xfrm>
                <a:prstGeom prst="rect">
                  <a:avLst/>
                </a:prstGeom>
                <a:blipFill>
                  <a:blip r:embed="rId6"/>
                  <a:stretch>
                    <a:fillRect l="-1835" r="-1529"/>
                  </a:stretch>
                </a:blipFill>
                <a:ln>
                  <a:noFill/>
                </a:ln>
              </p:spPr>
              <p:txBody>
                <a:bodyPr/>
                <a:lstStyle/>
                <a:p>
                  <a:r>
                    <a:rPr lang="en-US">
                      <a:noFill/>
                    </a:rPr>
                    <a:t> </a:t>
                  </a:r>
                </a:p>
              </p:txBody>
            </p:sp>
          </mc:Fallback>
        </mc:AlternateContent>
        <p:sp>
          <p:nvSpPr>
            <p:cNvPr id="11" name="Frame 10">
              <a:extLst>
                <a:ext uri="{FF2B5EF4-FFF2-40B4-BE49-F238E27FC236}">
                  <a16:creationId xmlns:a16="http://schemas.microsoft.com/office/drawing/2014/main" id="{967F7667-B507-3C4A-A44E-1FB49E533D1C}"/>
                </a:ext>
              </a:extLst>
            </p:cNvPr>
            <p:cNvSpPr/>
            <p:nvPr/>
          </p:nvSpPr>
          <p:spPr>
            <a:xfrm>
              <a:off x="7642099" y="2548468"/>
              <a:ext cx="4453949" cy="2451014"/>
            </a:xfrm>
            <a:prstGeom prst="frame">
              <a:avLst>
                <a:gd name="adj1" fmla="val 3023"/>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chemeClr val="tx1"/>
                </a:solidFill>
              </a:endParaRPr>
            </a:p>
          </p:txBody>
        </p:sp>
      </p:grpSp>
      <p:pic>
        <p:nvPicPr>
          <p:cNvPr id="14" name="Picture 13">
            <a:extLst>
              <a:ext uri="{FF2B5EF4-FFF2-40B4-BE49-F238E27FC236}">
                <a16:creationId xmlns:a16="http://schemas.microsoft.com/office/drawing/2014/main" id="{C7CAAA3C-D630-1448-A0AA-A0869A23208C}"/>
              </a:ext>
            </a:extLst>
          </p:cNvPr>
          <p:cNvPicPr>
            <a:picLocks noChangeAspect="1"/>
          </p:cNvPicPr>
          <p:nvPr/>
        </p:nvPicPr>
        <p:blipFill>
          <a:blip r:embed="rId7"/>
          <a:stretch>
            <a:fillRect/>
          </a:stretch>
        </p:blipFill>
        <p:spPr>
          <a:xfrm>
            <a:off x="542924" y="1910080"/>
            <a:ext cx="8051267" cy="2099026"/>
          </a:xfrm>
          <a:prstGeom prst="rect">
            <a:avLst/>
          </a:prstGeom>
        </p:spPr>
      </p:pic>
      <p:sp>
        <p:nvSpPr>
          <p:cNvPr id="15" name="Title 1">
            <a:extLst>
              <a:ext uri="{FF2B5EF4-FFF2-40B4-BE49-F238E27FC236}">
                <a16:creationId xmlns:a16="http://schemas.microsoft.com/office/drawing/2014/main" id="{2EB84D80-C02E-0E4A-9085-7D102C08BCD1}"/>
              </a:ext>
            </a:extLst>
          </p:cNvPr>
          <p:cNvSpPr>
            <a:spLocks noGrp="1"/>
          </p:cNvSpPr>
          <p:nvPr>
            <p:ph type="title"/>
          </p:nvPr>
        </p:nvSpPr>
        <p:spPr>
          <a:xfrm>
            <a:off x="246380" y="63574"/>
            <a:ext cx="7886700" cy="994172"/>
          </a:xfrm>
        </p:spPr>
        <p:txBody>
          <a:bodyPr/>
          <a:lstStyle/>
          <a:p>
            <a:r>
              <a:rPr lang="en-US" sz="3600" dirty="0"/>
              <a:t>Results</a:t>
            </a:r>
            <a:endParaRPr lang="en-US" dirty="0"/>
          </a:p>
        </p:txBody>
      </p:sp>
    </p:spTree>
    <p:extLst>
      <p:ext uri="{BB962C8B-B14F-4D97-AF65-F5344CB8AC3E}">
        <p14:creationId xmlns:p14="http://schemas.microsoft.com/office/powerpoint/2010/main" val="401937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25058" y="1966237"/>
                <a:ext cx="5960782" cy="4002035"/>
              </a:xfrm>
            </p:spPr>
            <p:txBody>
              <a:bodyPr/>
              <a:lstStyle/>
              <a:p>
                <a:pPr indent="-342900">
                  <a:lnSpc>
                    <a:spcPct val="100000"/>
                  </a:lnSpc>
                  <a:spcBef>
                    <a:spcPts val="0"/>
                  </a:spcBef>
                  <a:buClrTx/>
                  <a:buSzTx/>
                  <a:defRPr/>
                </a:pPr>
                <a:r>
                  <a:rPr lang="en-GB" sz="2400" i="1" dirty="0"/>
                  <a:t>p</a:t>
                </a:r>
                <a:r>
                  <a:rPr lang="en-GB" sz="2400" dirty="0"/>
                  <a:t> is the prime field we work over</a:t>
                </a:r>
                <a:r>
                  <a:rPr lang="en-GB" sz="2400" dirty="0">
                    <a:ea typeface="Cambria Math" panose="02040503050406030204" pitchFamily="18" charset="0"/>
                  </a:rPr>
                  <a:t> </a:t>
                </a:r>
                <a14:m>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𝔽</m:t>
                        </m:r>
                      </m:e>
                      <m:sub>
                        <m:r>
                          <a:rPr lang="en-GB" sz="2400" i="1">
                            <a:latin typeface="Cambria Math" panose="02040503050406030204" pitchFamily="18" charset="0"/>
                            <a:ea typeface="Cambria Math" panose="02040503050406030204" pitchFamily="18" charset="0"/>
                          </a:rPr>
                          <m:t>𝑝</m:t>
                        </m:r>
                      </m:sub>
                    </m:sSub>
                  </m:oMath>
                </a14:m>
                <a:r>
                  <a:rPr lang="en-GB" sz="2400" dirty="0"/>
                  <a:t>.</a:t>
                </a:r>
              </a:p>
              <a:p>
                <a:pPr indent="-342900">
                  <a:lnSpc>
                    <a:spcPct val="100000"/>
                  </a:lnSpc>
                  <a:spcBef>
                    <a:spcPts val="0"/>
                  </a:spcBef>
                  <a:buClrTx/>
                  <a:buSzTx/>
                  <a:defRPr/>
                </a:pPr>
                <a:r>
                  <a:rPr lang="en-GB" sz="2400" i="1" dirty="0"/>
                  <a:t>a, b</a:t>
                </a:r>
                <a:r>
                  <a:rPr lang="en-GB" sz="2400" dirty="0"/>
                  <a:t> is a description of the elliptic curve       E : </a:t>
                </a:r>
                <a14:m>
                  <m:oMath xmlns:m="http://schemas.openxmlformats.org/officeDocument/2006/math">
                    <m:sSup>
                      <m:sSupPr>
                        <m:ctrlPr>
                          <a:rPr lang="en-GB" sz="2400" i="1">
                            <a:latin typeface="Cambria Math" panose="02040503050406030204" pitchFamily="18" charset="0"/>
                          </a:rPr>
                        </m:ctrlPr>
                      </m:sSupPr>
                      <m:e>
                        <m:r>
                          <a:rPr lang="en-GB" sz="2400" i="1">
                            <a:latin typeface="Cambria Math" panose="02040503050406030204" pitchFamily="18" charset="0"/>
                          </a:rPr>
                          <m:t>𝑦</m:t>
                        </m:r>
                      </m:e>
                      <m:sup>
                        <m:r>
                          <a:rPr lang="en-GB" sz="2400" i="1">
                            <a:latin typeface="Cambria Math" panose="02040503050406030204" pitchFamily="18" charset="0"/>
                          </a:rPr>
                          <m:t>2</m:t>
                        </m:r>
                      </m:sup>
                    </m:sSup>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i="1">
                            <a:latin typeface="Cambria Math" panose="02040503050406030204" pitchFamily="18" charset="0"/>
                          </a:rPr>
                          <m:t>3</m:t>
                        </m:r>
                      </m:sup>
                    </m:sSup>
                    <m:r>
                      <a:rPr lang="en-GB" sz="2400" i="1">
                        <a:latin typeface="Cambria Math" panose="02040503050406030204" pitchFamily="18" charset="0"/>
                      </a:rPr>
                      <m:t>+</m:t>
                    </m:r>
                    <m:r>
                      <a:rPr lang="en-GB" sz="2400" i="1">
                        <a:latin typeface="Cambria Math" panose="02040503050406030204" pitchFamily="18" charset="0"/>
                      </a:rPr>
                      <m:t>𝑎𝑥</m:t>
                    </m:r>
                    <m:r>
                      <a:rPr lang="en-GB" sz="2400" i="1">
                        <a:latin typeface="Cambria Math" panose="02040503050406030204" pitchFamily="18" charset="0"/>
                      </a:rPr>
                      <m:t>+</m:t>
                    </m:r>
                    <m:r>
                      <a:rPr lang="en-GB" sz="2400" i="1">
                        <a:latin typeface="Cambria Math" panose="02040503050406030204" pitchFamily="18" charset="0"/>
                      </a:rPr>
                      <m:t>𝑏</m:t>
                    </m:r>
                  </m:oMath>
                </a14:m>
                <a:r>
                  <a:rPr lang="en-US" sz="2400" dirty="0"/>
                  <a:t> with </a:t>
                </a:r>
                <a14:m>
                  <m:oMath xmlns:m="http://schemas.openxmlformats.org/officeDocument/2006/math">
                    <m:r>
                      <a:rPr lang="en-GB" sz="2400" i="1">
                        <a:latin typeface="Cambria Math" panose="02040503050406030204" pitchFamily="18" charset="0"/>
                      </a:rPr>
                      <m:t>𝑎</m:t>
                    </m:r>
                    <m:r>
                      <a:rPr lang="en-GB" sz="2400" i="1">
                        <a:latin typeface="Cambria Math" panose="02040503050406030204" pitchFamily="18" charset="0"/>
                      </a:rPr>
                      <m:t>,</m:t>
                    </m:r>
                    <m:r>
                      <a:rPr lang="en-GB" sz="2400" i="1">
                        <a:latin typeface="Cambria Math" panose="02040503050406030204" pitchFamily="18" charset="0"/>
                      </a:rPr>
                      <m:t>𝑏</m:t>
                    </m:r>
                    <m:r>
                      <a:rPr lang="en-GB" sz="2400" i="1">
                        <a:latin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𝔽</m:t>
                        </m:r>
                      </m:e>
                      <m:sub>
                        <m:r>
                          <a:rPr lang="en-GB" sz="2400" i="1">
                            <a:latin typeface="Cambria Math" panose="02040503050406030204" pitchFamily="18" charset="0"/>
                            <a:ea typeface="Cambria Math" panose="02040503050406030204" pitchFamily="18" charset="0"/>
                          </a:rPr>
                          <m:t>𝑝</m:t>
                        </m:r>
                      </m:sub>
                    </m:sSub>
                  </m:oMath>
                </a14:m>
                <a:r>
                  <a:rPr lang="en-GB" sz="2400" dirty="0"/>
                  <a:t>.</a:t>
                </a:r>
              </a:p>
              <a:p>
                <a:pPr indent="-342900">
                  <a:lnSpc>
                    <a:spcPct val="100000"/>
                  </a:lnSpc>
                  <a:spcBef>
                    <a:spcPts val="0"/>
                  </a:spcBef>
                  <a:buClrTx/>
                  <a:buSzTx/>
                  <a:defRPr/>
                </a:pPr>
                <a:r>
                  <a:rPr lang="en-GB" sz="2400" i="1" dirty="0"/>
                  <a:t>G</a:t>
                </a:r>
                <a:r>
                  <a:rPr lang="en-GB" sz="2400" dirty="0"/>
                  <a:t> is a base point that generates a subgroup of order </a:t>
                </a:r>
                <a:r>
                  <a:rPr lang="en-GB" sz="2400" i="1" dirty="0"/>
                  <a:t>n</a:t>
                </a:r>
                <a:r>
                  <a:rPr lang="en-GB" sz="2400" dirty="0"/>
                  <a:t> on the curve.</a:t>
                </a:r>
              </a:p>
              <a:p>
                <a:pPr indent="-342900">
                  <a:lnSpc>
                    <a:spcPct val="100000"/>
                  </a:lnSpc>
                  <a:spcBef>
                    <a:spcPts val="0"/>
                  </a:spcBef>
                  <a:buClrTx/>
                  <a:buSzTx/>
                  <a:defRPr/>
                </a:pPr>
                <a:r>
                  <a:rPr lang="en-GB" sz="2400" i="1" dirty="0"/>
                  <a:t>h</a:t>
                </a:r>
                <a:r>
                  <a:rPr lang="en-GB" sz="2400" dirty="0"/>
                  <a:t> is the cofactor of this subgroup.</a:t>
                </a:r>
              </a:p>
              <a:p>
                <a:pPr marL="0" indent="0">
                  <a:lnSpc>
                    <a:spcPct val="100000"/>
                  </a:lnSpc>
                  <a:spcBef>
                    <a:spcPts val="0"/>
                  </a:spcBef>
                  <a:buClrTx/>
                  <a:buSzTx/>
                  <a:buNone/>
                  <a:defRPr/>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25058" y="1966237"/>
                <a:ext cx="5960782" cy="4002035"/>
              </a:xfrm>
              <a:blipFill>
                <a:blip r:embed="rId3"/>
                <a:stretch>
                  <a:fillRect l="-1277" r="-1489"/>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uk-UA" smtClean="0"/>
              <a:pPr/>
              <a:t>23</a:t>
            </a:fld>
            <a:endParaRPr lang="uk-UA"/>
          </a:p>
        </p:txBody>
      </p:sp>
      <p:sp>
        <p:nvSpPr>
          <p:cNvPr id="5" name="Title 1"/>
          <p:cNvSpPr>
            <a:spLocks noGrp="1"/>
          </p:cNvSpPr>
          <p:nvPr>
            <p:ph type="title"/>
          </p:nvPr>
        </p:nvSpPr>
        <p:spPr>
          <a:xfrm>
            <a:off x="210820" y="101279"/>
            <a:ext cx="7886700" cy="994172"/>
          </a:xfrm>
          <a:noFill/>
        </p:spPr>
        <p:txBody>
          <a:bodyPr/>
          <a:lstStyle/>
          <a:p>
            <a:r>
              <a:rPr lang="en-US" sz="3600" dirty="0"/>
              <a:t>Elliptic Curve Diffie-Hellman</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9CDA6C0-37DA-9246-A48E-381F42537865}"/>
                  </a:ext>
                </a:extLst>
              </p:cNvPr>
              <p:cNvSpPr/>
              <p:nvPr/>
            </p:nvSpPr>
            <p:spPr>
              <a:xfrm>
                <a:off x="2905630" y="1164298"/>
                <a:ext cx="2201693" cy="523220"/>
              </a:xfrm>
              <a:prstGeom prst="rect">
                <a:avLst/>
              </a:prstGeom>
            </p:spPr>
            <p:txBody>
              <a:bodyPr wrap="none">
                <a:spAutoFit/>
              </a:bodyPr>
              <a:lstStyle/>
              <a:p>
                <a14:m>
                  <m:oMath xmlns:m="http://schemas.openxmlformats.org/officeDocument/2006/math">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𝑝</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𝐸</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𝐺</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𝑛</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h</m:t>
                    </m:r>
                    <m:r>
                      <a:rPr lang="en-GB" sz="2800" i="1">
                        <a:latin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 </a:t>
                </a:r>
              </a:p>
            </p:txBody>
          </p:sp>
        </mc:Choice>
        <mc:Fallback xmlns="">
          <p:sp>
            <p:nvSpPr>
              <p:cNvPr id="2" name="Rectangle 1">
                <a:extLst>
                  <a:ext uri="{FF2B5EF4-FFF2-40B4-BE49-F238E27FC236}">
                    <a16:creationId xmlns:a16="http://schemas.microsoft.com/office/drawing/2014/main" id="{B9CDA6C0-37DA-9246-A48E-381F42537865}"/>
                  </a:ext>
                </a:extLst>
              </p:cNvPr>
              <p:cNvSpPr>
                <a:spLocks noRot="1" noChangeAspect="1" noMove="1" noResize="1" noEditPoints="1" noAdjustHandles="1" noChangeArrowheads="1" noChangeShapeType="1" noTextEdit="1"/>
              </p:cNvSpPr>
              <p:nvPr/>
            </p:nvSpPr>
            <p:spPr>
              <a:xfrm>
                <a:off x="2905630" y="1164298"/>
                <a:ext cx="2201693" cy="523220"/>
              </a:xfrm>
              <a:prstGeom prst="rect">
                <a:avLst/>
              </a:prstGeom>
              <a:blipFill>
                <a:blip r:embed="rId4"/>
                <a:stretch>
                  <a:fillRect l="-3448"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FA19046-19EB-2947-9C06-C0957B77803F}"/>
                  </a:ext>
                </a:extLst>
              </p:cNvPr>
              <p:cNvSpPr/>
              <p:nvPr/>
            </p:nvSpPr>
            <p:spPr>
              <a:xfrm>
                <a:off x="2752575" y="1148820"/>
                <a:ext cx="2507802" cy="523220"/>
              </a:xfrm>
              <a:prstGeom prst="rect">
                <a:avLst/>
              </a:prstGeom>
              <a:solidFill>
                <a:schemeClr val="bg1"/>
              </a:solidFill>
            </p:spPr>
            <p:txBody>
              <a:bodyPr wrap="none">
                <a:spAutoFit/>
              </a:bodyPr>
              <a:lstStyle/>
              <a:p>
                <a14:m>
                  <m:oMath xmlns:m="http://schemas.openxmlformats.org/officeDocument/2006/math">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𝑝</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𝑎</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𝑏</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𝐺</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𝑛</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h</m:t>
                    </m:r>
                    <m:r>
                      <a:rPr lang="en-GB" sz="2800" i="1">
                        <a:latin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 </a:t>
                </a:r>
              </a:p>
            </p:txBody>
          </p:sp>
        </mc:Choice>
        <mc:Fallback xmlns="">
          <p:sp>
            <p:nvSpPr>
              <p:cNvPr id="9" name="Rectangle 8">
                <a:extLst>
                  <a:ext uri="{FF2B5EF4-FFF2-40B4-BE49-F238E27FC236}">
                    <a16:creationId xmlns:a16="http://schemas.microsoft.com/office/drawing/2014/main" id="{DFA19046-19EB-2947-9C06-C0957B77803F}"/>
                  </a:ext>
                </a:extLst>
              </p:cNvPr>
              <p:cNvSpPr>
                <a:spLocks noRot="1" noChangeAspect="1" noMove="1" noResize="1" noEditPoints="1" noAdjustHandles="1" noChangeArrowheads="1" noChangeShapeType="1" noTextEdit="1"/>
              </p:cNvSpPr>
              <p:nvPr/>
            </p:nvSpPr>
            <p:spPr>
              <a:xfrm>
                <a:off x="2752575" y="1148820"/>
                <a:ext cx="2507802" cy="523220"/>
              </a:xfrm>
              <a:prstGeom prst="rect">
                <a:avLst/>
              </a:prstGeom>
              <a:blipFill>
                <a:blip r:embed="rId5"/>
                <a:stretch>
                  <a:fillRect l="-3030" b="-16279"/>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66CFEF92-25F4-D748-9D3C-0F4A9CB535CD}"/>
              </a:ext>
            </a:extLst>
          </p:cNvPr>
          <p:cNvPicPr>
            <a:picLocks noChangeAspect="1"/>
          </p:cNvPicPr>
          <p:nvPr/>
        </p:nvPicPr>
        <p:blipFill>
          <a:blip r:embed="rId6"/>
          <a:stretch>
            <a:fillRect/>
          </a:stretch>
        </p:blipFill>
        <p:spPr>
          <a:xfrm>
            <a:off x="6085840" y="1756366"/>
            <a:ext cx="2859073" cy="2873088"/>
          </a:xfrm>
          <a:prstGeom prst="rect">
            <a:avLst/>
          </a:prstGeom>
        </p:spPr>
      </p:pic>
    </p:spTree>
    <p:extLst>
      <p:ext uri="{BB962C8B-B14F-4D97-AF65-F5344CB8AC3E}">
        <p14:creationId xmlns:p14="http://schemas.microsoft.com/office/powerpoint/2010/main" val="187649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uk-UA" smtClean="0"/>
              <a:pPr/>
              <a:t>24</a:t>
            </a:fld>
            <a:endParaRPr lang="uk-UA"/>
          </a:p>
        </p:txBody>
      </p:sp>
      <p:sp>
        <p:nvSpPr>
          <p:cNvPr id="10" name="Rectangle 9">
            <a:extLst>
              <a:ext uri="{FF2B5EF4-FFF2-40B4-BE49-F238E27FC236}">
                <a16:creationId xmlns:a16="http://schemas.microsoft.com/office/drawing/2014/main" id="{E795690D-6088-4E4D-8B9A-24F37FFB0CF7}"/>
              </a:ext>
            </a:extLst>
          </p:cNvPr>
          <p:cNvSpPr/>
          <p:nvPr/>
        </p:nvSpPr>
        <p:spPr>
          <a:xfrm>
            <a:off x="2843811" y="961102"/>
            <a:ext cx="184731" cy="523220"/>
          </a:xfrm>
          <a:prstGeom prst="rect">
            <a:avLst/>
          </a:prstGeom>
          <a:solidFill>
            <a:schemeClr val="bg1"/>
          </a:solidFill>
        </p:spPr>
        <p:txBody>
          <a:bodyPr wrap="none">
            <a:spAutoFit/>
          </a:bodyPr>
          <a:lstStyle/>
          <a:p>
            <a:endParaRPr lang="en-US" sz="2800" dirty="0">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9673C9C9-EA11-7B4D-A52D-C99EEEDDC9DF}"/>
              </a:ext>
            </a:extLst>
          </p:cNvPr>
          <p:cNvSpPr txBox="1">
            <a:spLocks/>
          </p:cNvSpPr>
          <p:nvPr/>
        </p:nvSpPr>
        <p:spPr>
          <a:xfrm>
            <a:off x="281940" y="94997"/>
            <a:ext cx="7886700" cy="994172"/>
          </a:xfrm>
          <a:prstGeom prst="rect">
            <a:avLst/>
          </a:prstGeom>
          <a:noFill/>
          <a:ln>
            <a:noFill/>
          </a:ln>
        </p:spPr>
        <p:txBody>
          <a:bodyPr spcFirstLastPara="1" wrap="square" lIns="68569" tIns="68569" rIns="68569" bIns="68569"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Malicious ECDH Parameter Sets</a:t>
            </a:r>
          </a:p>
        </p:txBody>
      </p:sp>
      <p:pic>
        <p:nvPicPr>
          <p:cNvPr id="7" name="Picture 6">
            <a:extLst>
              <a:ext uri="{FF2B5EF4-FFF2-40B4-BE49-F238E27FC236}">
                <a16:creationId xmlns:a16="http://schemas.microsoft.com/office/drawing/2014/main" id="{62EC511B-A931-F540-8797-5B7094E11E1C}"/>
              </a:ext>
            </a:extLst>
          </p:cNvPr>
          <p:cNvPicPr>
            <a:picLocks noChangeAspect="1"/>
          </p:cNvPicPr>
          <p:nvPr/>
        </p:nvPicPr>
        <p:blipFill>
          <a:blip r:embed="rId3"/>
          <a:stretch>
            <a:fillRect/>
          </a:stretch>
        </p:blipFill>
        <p:spPr>
          <a:xfrm>
            <a:off x="6085840" y="1756366"/>
            <a:ext cx="2859073" cy="2873088"/>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BE1059A-5BBF-5041-887E-F1E0BE99932A}"/>
                  </a:ext>
                </a:extLst>
              </p:cNvPr>
              <p:cNvSpPr/>
              <p:nvPr/>
            </p:nvSpPr>
            <p:spPr>
              <a:xfrm>
                <a:off x="2752575" y="1148820"/>
                <a:ext cx="2507802" cy="523220"/>
              </a:xfrm>
              <a:prstGeom prst="rect">
                <a:avLst/>
              </a:prstGeom>
              <a:solidFill>
                <a:schemeClr val="bg1"/>
              </a:solidFill>
            </p:spPr>
            <p:txBody>
              <a:bodyPr wrap="none">
                <a:spAutoFit/>
              </a:bodyPr>
              <a:lstStyle/>
              <a:p>
                <a14:m>
                  <m:oMath xmlns:m="http://schemas.openxmlformats.org/officeDocument/2006/math">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𝑝</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𝑎</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𝑏</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𝐺</m:t>
                    </m:r>
                    <m:r>
                      <a:rPr lang="en-GB" sz="2800" i="1">
                        <a:latin typeface="Cambria Math" panose="02040503050406030204" pitchFamily="18" charset="0"/>
                        <a:cs typeface="Calibri" panose="020F0502020204030204" pitchFamily="34" charset="0"/>
                      </a:rPr>
                      <m:t>,</m:t>
                    </m:r>
                    <m:r>
                      <a:rPr lang="en-GB" sz="2800" i="1" smtClean="0">
                        <a:solidFill>
                          <a:schemeClr val="tx1"/>
                        </a:solidFill>
                        <a:latin typeface="Cambria Math" panose="02040503050406030204" pitchFamily="18" charset="0"/>
                        <a:cs typeface="Calibri" panose="020F0502020204030204" pitchFamily="34" charset="0"/>
                      </a:rPr>
                      <m:t>𝑛</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h</m:t>
                    </m:r>
                    <m:r>
                      <a:rPr lang="en-GB" sz="2800" i="1">
                        <a:latin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 </a:t>
                </a:r>
              </a:p>
            </p:txBody>
          </p:sp>
        </mc:Choice>
        <mc:Fallback xmlns="">
          <p:sp>
            <p:nvSpPr>
              <p:cNvPr id="8" name="Rectangle 7">
                <a:extLst>
                  <a:ext uri="{FF2B5EF4-FFF2-40B4-BE49-F238E27FC236}">
                    <a16:creationId xmlns:a16="http://schemas.microsoft.com/office/drawing/2014/main" id="{3BE1059A-5BBF-5041-887E-F1E0BE99932A}"/>
                  </a:ext>
                </a:extLst>
              </p:cNvPr>
              <p:cNvSpPr>
                <a:spLocks noRot="1" noChangeAspect="1" noMove="1" noResize="1" noEditPoints="1" noAdjustHandles="1" noChangeArrowheads="1" noChangeShapeType="1" noTextEdit="1"/>
              </p:cNvSpPr>
              <p:nvPr/>
            </p:nvSpPr>
            <p:spPr>
              <a:xfrm>
                <a:off x="2752575" y="1148820"/>
                <a:ext cx="2507802" cy="523220"/>
              </a:xfrm>
              <a:prstGeom prst="rect">
                <a:avLst/>
              </a:prstGeom>
              <a:blipFill>
                <a:blip r:embed="rId4"/>
                <a:stretch>
                  <a:fillRect l="-3030"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199086" y="1955274"/>
                <a:ext cx="6394753" cy="4002035"/>
              </a:xfrm>
            </p:spPr>
            <p:txBody>
              <a:bodyPr/>
              <a:lstStyle/>
              <a:p>
                <a:pPr indent="-342900">
                  <a:lnSpc>
                    <a:spcPct val="100000"/>
                  </a:lnSpc>
                  <a:spcBef>
                    <a:spcPts val="0"/>
                  </a:spcBef>
                  <a:buClrTx/>
                  <a:buSzTx/>
                  <a:defRPr/>
                </a:pPr>
                <a:r>
                  <a:rPr lang="en-GB" sz="2400" dirty="0"/>
                  <a:t>The “safe prime” setting for ECDH is a cofactor of </a:t>
                </a:r>
                <a14:m>
                  <m:oMath xmlns:m="http://schemas.openxmlformats.org/officeDocument/2006/math">
                    <m:r>
                      <a:rPr lang="en-GB" sz="2400" i="1" dirty="0" smtClean="0">
                        <a:latin typeface="Cambria Math" panose="02040503050406030204" pitchFamily="18" charset="0"/>
                      </a:rPr>
                      <m:t>h</m:t>
                    </m:r>
                    <m:r>
                      <a:rPr lang="en-GB" sz="2400" i="1" dirty="0" smtClean="0">
                        <a:latin typeface="Cambria Math" panose="02040503050406030204" pitchFamily="18" charset="0"/>
                      </a:rPr>
                      <m:t> = 1</m:t>
                    </m:r>
                  </m:oMath>
                </a14:m>
                <a:r>
                  <a:rPr lang="en-US" sz="2400" dirty="0"/>
                  <a:t> so that order of the subgroup generated by </a:t>
                </a:r>
                <a:r>
                  <a:rPr lang="en-US" sz="2400" i="1" dirty="0"/>
                  <a:t>G</a:t>
                </a:r>
                <a:r>
                  <a:rPr lang="en-US" sz="2400" dirty="0"/>
                  <a:t> is prime.</a:t>
                </a:r>
              </a:p>
              <a:p>
                <a:pPr indent="-342900">
                  <a:lnSpc>
                    <a:spcPct val="100000"/>
                  </a:lnSpc>
                  <a:spcBef>
                    <a:spcPts val="0"/>
                  </a:spcBef>
                  <a:buClrTx/>
                  <a:buSzTx/>
                  <a:defRPr/>
                </a:pPr>
                <a:r>
                  <a:rPr lang="en-US" sz="2400" i="1" dirty="0"/>
                  <a:t>n</a:t>
                </a:r>
                <a:r>
                  <a:rPr lang="en-US" sz="2400" dirty="0"/>
                  <a:t> is the parameter we want to appear prime, while also being able to ensure:</a:t>
                </a:r>
              </a:p>
              <a:p>
                <a:pPr lvl="1" indent="-342900">
                  <a:lnSpc>
                    <a:spcPct val="100000"/>
                  </a:lnSpc>
                  <a:spcBef>
                    <a:spcPts val="0"/>
                  </a:spcBef>
                  <a:buClrTx/>
                  <a:buSzTx/>
                  <a:defRPr/>
                </a:pPr>
                <a:r>
                  <a:rPr lang="en-US" sz="2000" dirty="0"/>
                  <a:t>The cofactor </a:t>
                </a:r>
                <a:r>
                  <a:rPr lang="en-US" sz="2000" i="1" dirty="0"/>
                  <a:t>h</a:t>
                </a:r>
                <a:r>
                  <a:rPr lang="en-US" sz="2000" dirty="0"/>
                  <a:t> is still 1.</a:t>
                </a:r>
              </a:p>
              <a:p>
                <a:pPr lvl="1" indent="-342900">
                  <a:lnSpc>
                    <a:spcPct val="100000"/>
                  </a:lnSpc>
                  <a:spcBef>
                    <a:spcPts val="0"/>
                  </a:spcBef>
                  <a:buClrTx/>
                  <a:buSzTx/>
                  <a:defRPr/>
                </a:pPr>
                <a:r>
                  <a:rPr lang="en-GB" sz="2000" dirty="0"/>
                  <a:t>We are working over a prime field </a:t>
                </a:r>
                <a:r>
                  <a:rPr lang="en-GB" sz="2000" i="1" dirty="0"/>
                  <a:t>p </a:t>
                </a:r>
                <a:endParaRPr lang="en-US" sz="2000" dirty="0"/>
              </a:p>
              <a:p>
                <a:pPr indent="-342900">
                  <a:lnSpc>
                    <a:spcPct val="100000"/>
                  </a:lnSpc>
                  <a:spcBef>
                    <a:spcPts val="0"/>
                  </a:spcBef>
                  <a:buClrTx/>
                  <a:buSzTx/>
                  <a:defRPr/>
                </a:pPr>
                <a:r>
                  <a:rPr lang="en-GB" sz="2400" dirty="0"/>
                  <a:t>We aim to do this for 256-bit primes </a:t>
                </a:r>
                <a:r>
                  <a:rPr lang="en-GB" sz="2400" i="1" dirty="0"/>
                  <a:t>p.</a:t>
                </a:r>
                <a:endParaRPr lang="en-US" sz="24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199086" y="1955274"/>
                <a:ext cx="6394753" cy="4002035"/>
              </a:xfrm>
              <a:blipFill>
                <a:blip r:embed="rId5"/>
                <a:stretch>
                  <a:fillRect l="-1190" r="-7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23D1629-6618-7C46-8452-379BC2EFE741}"/>
                  </a:ext>
                </a:extLst>
              </p:cNvPr>
              <p:cNvSpPr/>
              <p:nvPr/>
            </p:nvSpPr>
            <p:spPr>
              <a:xfrm>
                <a:off x="2752575" y="1141565"/>
                <a:ext cx="2507802" cy="523220"/>
              </a:xfrm>
              <a:prstGeom prst="rect">
                <a:avLst/>
              </a:prstGeom>
              <a:solidFill>
                <a:schemeClr val="bg1"/>
              </a:solidFill>
            </p:spPr>
            <p:txBody>
              <a:bodyPr wrap="none">
                <a:spAutoFit/>
              </a:bodyPr>
              <a:lstStyle/>
              <a:p>
                <a14:m>
                  <m:oMath xmlns:m="http://schemas.openxmlformats.org/officeDocument/2006/math">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𝑝</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𝑎</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𝑏</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𝐺</m:t>
                    </m:r>
                    <m:r>
                      <a:rPr lang="en-GB" sz="2800" i="1">
                        <a:latin typeface="Cambria Math" panose="02040503050406030204" pitchFamily="18" charset="0"/>
                        <a:cs typeface="Calibri" panose="020F0502020204030204" pitchFamily="34" charset="0"/>
                      </a:rPr>
                      <m:t>,</m:t>
                    </m:r>
                    <m:r>
                      <a:rPr lang="en-GB" sz="2800" i="1" smtClean="0">
                        <a:solidFill>
                          <a:srgbClr val="FF0000"/>
                        </a:solidFill>
                        <a:latin typeface="Cambria Math" panose="02040503050406030204" pitchFamily="18" charset="0"/>
                        <a:cs typeface="Calibri" panose="020F0502020204030204" pitchFamily="34" charset="0"/>
                      </a:rPr>
                      <m:t>𝑛</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h</m:t>
                    </m:r>
                    <m:r>
                      <a:rPr lang="en-GB" sz="2800" i="1">
                        <a:latin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 </a:t>
                </a:r>
              </a:p>
            </p:txBody>
          </p:sp>
        </mc:Choice>
        <mc:Fallback xmlns="">
          <p:sp>
            <p:nvSpPr>
              <p:cNvPr id="9" name="Rectangle 8">
                <a:extLst>
                  <a:ext uri="{FF2B5EF4-FFF2-40B4-BE49-F238E27FC236}">
                    <a16:creationId xmlns:a16="http://schemas.microsoft.com/office/drawing/2014/main" id="{823D1629-6618-7C46-8452-379BC2EFE741}"/>
                  </a:ext>
                </a:extLst>
              </p:cNvPr>
              <p:cNvSpPr>
                <a:spLocks noRot="1" noChangeAspect="1" noMove="1" noResize="1" noEditPoints="1" noAdjustHandles="1" noChangeArrowheads="1" noChangeShapeType="1" noTextEdit="1"/>
              </p:cNvSpPr>
              <p:nvPr/>
            </p:nvSpPr>
            <p:spPr>
              <a:xfrm>
                <a:off x="2752575" y="1141565"/>
                <a:ext cx="2507802" cy="523220"/>
              </a:xfrm>
              <a:prstGeom prst="rect">
                <a:avLst/>
              </a:prstGeom>
              <a:blipFill>
                <a:blip r:embed="rId6"/>
                <a:stretch>
                  <a:fillRect l="-3030" b="-16667"/>
                </a:stretch>
              </a:blipFill>
            </p:spPr>
            <p:txBody>
              <a:bodyPr/>
              <a:lstStyle/>
              <a:p>
                <a:r>
                  <a:rPr lang="en-US">
                    <a:noFill/>
                  </a:rPr>
                  <a:t> </a:t>
                </a:r>
              </a:p>
            </p:txBody>
          </p:sp>
        </mc:Fallback>
      </mc:AlternateContent>
    </p:spTree>
    <p:extLst>
      <p:ext uri="{BB962C8B-B14F-4D97-AF65-F5344CB8AC3E}">
        <p14:creationId xmlns:p14="http://schemas.microsoft.com/office/powerpoint/2010/main" val="237670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8614053-E423-A74C-9B2D-B69165230C48}"/>
                  </a:ext>
                </a:extLst>
              </p:cNvPr>
              <p:cNvSpPr/>
              <p:nvPr/>
            </p:nvSpPr>
            <p:spPr>
              <a:xfrm>
                <a:off x="2752575" y="1148820"/>
                <a:ext cx="2507802" cy="523220"/>
              </a:xfrm>
              <a:prstGeom prst="rect">
                <a:avLst/>
              </a:prstGeom>
              <a:solidFill>
                <a:schemeClr val="bg1"/>
              </a:solidFill>
            </p:spPr>
            <p:txBody>
              <a:bodyPr wrap="none">
                <a:spAutoFit/>
              </a:bodyPr>
              <a:lstStyle/>
              <a:p>
                <a14:m>
                  <m:oMath xmlns:m="http://schemas.openxmlformats.org/officeDocument/2006/math">
                    <m:r>
                      <a:rPr lang="en-GB" sz="2800" i="1">
                        <a:latin typeface="Cambria Math" panose="02040503050406030204" pitchFamily="18" charset="0"/>
                        <a:cs typeface="Calibri" panose="020F0502020204030204" pitchFamily="34" charset="0"/>
                      </a:rPr>
                      <m:t>(</m:t>
                    </m:r>
                    <m:r>
                      <a:rPr lang="en-GB" sz="2800" i="1" smtClean="0">
                        <a:solidFill>
                          <a:schemeClr val="bg1"/>
                        </a:solidFill>
                        <a:latin typeface="Cambria Math" panose="02040503050406030204" pitchFamily="18" charset="0"/>
                        <a:cs typeface="Calibri" panose="020F0502020204030204" pitchFamily="34" charset="0"/>
                      </a:rPr>
                      <m:t>𝑝</m:t>
                    </m:r>
                    <m:r>
                      <a:rPr lang="en-GB" sz="2800" i="1" smtClean="0">
                        <a:solidFill>
                          <a:schemeClr val="bg1"/>
                        </a:solidFill>
                        <a:latin typeface="Cambria Math" panose="02040503050406030204" pitchFamily="18" charset="0"/>
                        <a:cs typeface="Calibri" panose="020F0502020204030204" pitchFamily="34" charset="0"/>
                      </a:rPr>
                      <m:t>,</m:t>
                    </m:r>
                    <m:r>
                      <a:rPr lang="en-GB" sz="2800" i="1" smtClean="0">
                        <a:solidFill>
                          <a:schemeClr val="bg1"/>
                        </a:solidFill>
                        <a:latin typeface="Cambria Math" panose="02040503050406030204" pitchFamily="18" charset="0"/>
                        <a:cs typeface="Calibri" panose="020F0502020204030204" pitchFamily="34" charset="0"/>
                      </a:rPr>
                      <m:t>𝑎</m:t>
                    </m:r>
                    <m:r>
                      <a:rPr lang="en-GB" sz="2800" i="1" smtClean="0">
                        <a:solidFill>
                          <a:schemeClr val="bg1"/>
                        </a:solidFill>
                        <a:latin typeface="Cambria Math" panose="02040503050406030204" pitchFamily="18" charset="0"/>
                        <a:cs typeface="Calibri" panose="020F0502020204030204" pitchFamily="34" charset="0"/>
                      </a:rPr>
                      <m:t>,</m:t>
                    </m:r>
                    <m:r>
                      <a:rPr lang="en-GB" sz="2800" i="1" smtClean="0">
                        <a:solidFill>
                          <a:schemeClr val="bg1"/>
                        </a:solidFill>
                        <a:latin typeface="Cambria Math" panose="02040503050406030204" pitchFamily="18" charset="0"/>
                        <a:cs typeface="Calibri" panose="020F0502020204030204" pitchFamily="34" charset="0"/>
                      </a:rPr>
                      <m:t>𝑏</m:t>
                    </m:r>
                    <m:r>
                      <a:rPr lang="en-GB" sz="2800" i="1" smtClean="0">
                        <a:solidFill>
                          <a:schemeClr val="bg1"/>
                        </a:solidFill>
                        <a:latin typeface="Cambria Math" panose="02040503050406030204" pitchFamily="18" charset="0"/>
                        <a:cs typeface="Calibri" panose="020F0502020204030204" pitchFamily="34" charset="0"/>
                      </a:rPr>
                      <m:t>,</m:t>
                    </m:r>
                    <m:r>
                      <a:rPr lang="en-GB" sz="2800" i="1" smtClean="0">
                        <a:solidFill>
                          <a:schemeClr val="bg1"/>
                        </a:solidFill>
                        <a:latin typeface="Cambria Math" panose="02040503050406030204" pitchFamily="18" charset="0"/>
                        <a:cs typeface="Calibri" panose="020F0502020204030204" pitchFamily="34" charset="0"/>
                      </a:rPr>
                      <m:t>𝐺</m:t>
                    </m:r>
                    <m:r>
                      <a:rPr lang="en-GB" sz="2800" i="1" smtClean="0">
                        <a:solidFill>
                          <a:schemeClr val="bg1"/>
                        </a:solidFill>
                        <a:latin typeface="Cambria Math" panose="02040503050406030204" pitchFamily="18" charset="0"/>
                        <a:cs typeface="Calibri" panose="020F0502020204030204" pitchFamily="34" charset="0"/>
                      </a:rPr>
                      <m:t>,</m:t>
                    </m:r>
                    <m:r>
                      <a:rPr lang="en-GB" sz="2800" i="1" smtClean="0">
                        <a:solidFill>
                          <a:schemeClr val="bg1"/>
                        </a:solidFill>
                        <a:latin typeface="Cambria Math" panose="02040503050406030204" pitchFamily="18" charset="0"/>
                        <a:cs typeface="Calibri" panose="020F0502020204030204" pitchFamily="34" charset="0"/>
                      </a:rPr>
                      <m:t>𝑛</m:t>
                    </m:r>
                    <m:r>
                      <a:rPr lang="en-GB" sz="2800" i="1">
                        <a:solidFill>
                          <a:schemeClr val="bg1"/>
                        </a:solidFill>
                        <a:latin typeface="Cambria Math" panose="02040503050406030204" pitchFamily="18" charset="0"/>
                        <a:cs typeface="Calibri" panose="020F0502020204030204" pitchFamily="34" charset="0"/>
                      </a:rPr>
                      <m:t>,</m:t>
                    </m:r>
                    <m:r>
                      <a:rPr lang="en-GB" sz="2800" i="1">
                        <a:solidFill>
                          <a:schemeClr val="bg1"/>
                        </a:solidFill>
                        <a:latin typeface="Cambria Math" panose="02040503050406030204" pitchFamily="18" charset="0"/>
                        <a:cs typeface="Calibri" panose="020F0502020204030204" pitchFamily="34" charset="0"/>
                      </a:rPr>
                      <m:t>h</m:t>
                    </m:r>
                    <m:r>
                      <a:rPr lang="en-GB" sz="2800" i="1">
                        <a:latin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 </a:t>
                </a:r>
              </a:p>
            </p:txBody>
          </p:sp>
        </mc:Choice>
        <mc:Fallback xmlns="">
          <p:sp>
            <p:nvSpPr>
              <p:cNvPr id="17" name="Rectangle 16">
                <a:extLst>
                  <a:ext uri="{FF2B5EF4-FFF2-40B4-BE49-F238E27FC236}">
                    <a16:creationId xmlns:a16="http://schemas.microsoft.com/office/drawing/2014/main" id="{58614053-E423-A74C-9B2D-B69165230C48}"/>
                  </a:ext>
                </a:extLst>
              </p:cNvPr>
              <p:cNvSpPr>
                <a:spLocks noRot="1" noChangeAspect="1" noMove="1" noResize="1" noEditPoints="1" noAdjustHandles="1" noChangeArrowheads="1" noChangeShapeType="1" noTextEdit="1"/>
              </p:cNvSpPr>
              <p:nvPr/>
            </p:nvSpPr>
            <p:spPr>
              <a:xfrm>
                <a:off x="2752575" y="1148820"/>
                <a:ext cx="2507802" cy="523220"/>
              </a:xfrm>
              <a:prstGeom prst="rect">
                <a:avLst/>
              </a:prstGeom>
              <a:blipFill>
                <a:blip r:embed="rId3"/>
                <a:stretch>
                  <a:fillRect l="-3030"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D64D9DE-E386-714F-8027-9A47FEDC926D}"/>
                  </a:ext>
                </a:extLst>
              </p:cNvPr>
              <p:cNvSpPr/>
              <p:nvPr/>
            </p:nvSpPr>
            <p:spPr>
              <a:xfrm>
                <a:off x="2752575" y="1142827"/>
                <a:ext cx="2507802" cy="523220"/>
              </a:xfrm>
              <a:prstGeom prst="rect">
                <a:avLst/>
              </a:prstGeom>
              <a:solidFill>
                <a:schemeClr val="bg1"/>
              </a:solidFill>
            </p:spPr>
            <p:txBody>
              <a:bodyPr wrap="none">
                <a:spAutoFit/>
              </a:bodyPr>
              <a:lstStyle/>
              <a:p>
                <a14:m>
                  <m:oMath xmlns:m="http://schemas.openxmlformats.org/officeDocument/2006/math">
                    <m:r>
                      <a:rPr lang="en-GB" sz="2800" i="1">
                        <a:latin typeface="Cambria Math" panose="02040503050406030204" pitchFamily="18" charset="0"/>
                        <a:cs typeface="Calibri" panose="020F0502020204030204" pitchFamily="34" charset="0"/>
                      </a:rPr>
                      <m:t>(</m:t>
                    </m:r>
                    <m:r>
                      <a:rPr lang="en-GB" sz="2800" i="1">
                        <a:solidFill>
                          <a:schemeClr val="bg1"/>
                        </a:solidFill>
                        <a:latin typeface="Cambria Math" panose="02040503050406030204" pitchFamily="18" charset="0"/>
                        <a:cs typeface="Calibri" panose="020F0502020204030204" pitchFamily="34" charset="0"/>
                      </a:rPr>
                      <m:t>𝑝</m:t>
                    </m:r>
                    <m:r>
                      <a:rPr lang="en-GB" sz="2800" i="1">
                        <a:solidFill>
                          <a:schemeClr val="bg1"/>
                        </a:solidFill>
                        <a:latin typeface="Cambria Math" panose="02040503050406030204" pitchFamily="18" charset="0"/>
                        <a:cs typeface="Calibri" panose="020F0502020204030204" pitchFamily="34" charset="0"/>
                      </a:rPr>
                      <m:t>,</m:t>
                    </m:r>
                    <m:r>
                      <a:rPr lang="en-GB" sz="2800" i="1">
                        <a:solidFill>
                          <a:schemeClr val="bg1"/>
                        </a:solidFill>
                        <a:latin typeface="Cambria Math" panose="02040503050406030204" pitchFamily="18" charset="0"/>
                        <a:cs typeface="Calibri" panose="020F0502020204030204" pitchFamily="34" charset="0"/>
                      </a:rPr>
                      <m:t>𝑎</m:t>
                    </m:r>
                    <m:r>
                      <a:rPr lang="en-GB" sz="2800" i="1">
                        <a:solidFill>
                          <a:schemeClr val="bg1"/>
                        </a:solidFill>
                        <a:latin typeface="Cambria Math" panose="02040503050406030204" pitchFamily="18" charset="0"/>
                        <a:cs typeface="Calibri" panose="020F0502020204030204" pitchFamily="34" charset="0"/>
                      </a:rPr>
                      <m:t>,</m:t>
                    </m:r>
                    <m:r>
                      <a:rPr lang="en-GB" sz="2800" i="1">
                        <a:solidFill>
                          <a:schemeClr val="bg1"/>
                        </a:solidFill>
                        <a:latin typeface="Cambria Math" panose="02040503050406030204" pitchFamily="18" charset="0"/>
                        <a:cs typeface="Calibri" panose="020F0502020204030204" pitchFamily="34" charset="0"/>
                      </a:rPr>
                      <m:t>𝑏</m:t>
                    </m:r>
                    <m:r>
                      <a:rPr lang="en-GB" sz="2800" i="1">
                        <a:solidFill>
                          <a:schemeClr val="bg1"/>
                        </a:solidFill>
                        <a:latin typeface="Cambria Math" panose="02040503050406030204" pitchFamily="18" charset="0"/>
                        <a:cs typeface="Calibri" panose="020F0502020204030204" pitchFamily="34" charset="0"/>
                      </a:rPr>
                      <m:t>,</m:t>
                    </m:r>
                    <m:r>
                      <a:rPr lang="en-GB" sz="2800" i="1">
                        <a:solidFill>
                          <a:schemeClr val="bg1"/>
                        </a:solidFill>
                        <a:latin typeface="Cambria Math" panose="02040503050406030204" pitchFamily="18" charset="0"/>
                        <a:cs typeface="Calibri" panose="020F0502020204030204" pitchFamily="34" charset="0"/>
                      </a:rPr>
                      <m:t>𝐺</m:t>
                    </m:r>
                    <m:r>
                      <a:rPr lang="en-GB" sz="2800" i="1">
                        <a:solidFill>
                          <a:schemeClr val="bg1"/>
                        </a:solidFill>
                        <a:latin typeface="Cambria Math" panose="02040503050406030204" pitchFamily="18" charset="0"/>
                        <a:cs typeface="Calibri" panose="020F0502020204030204" pitchFamily="34" charset="0"/>
                      </a:rPr>
                      <m:t>,</m:t>
                    </m:r>
                    <m:r>
                      <a:rPr lang="en-GB" sz="2800" i="1">
                        <a:solidFill>
                          <a:srgbClr val="FF0000"/>
                        </a:solidFill>
                        <a:latin typeface="Cambria Math" panose="02040503050406030204" pitchFamily="18" charset="0"/>
                        <a:cs typeface="Calibri" panose="020F0502020204030204" pitchFamily="34" charset="0"/>
                      </a:rPr>
                      <m:t>𝑛</m:t>
                    </m:r>
                    <m:r>
                      <a:rPr lang="en-GB" sz="2800" i="1">
                        <a:solidFill>
                          <a:schemeClr val="bg1"/>
                        </a:solidFill>
                        <a:latin typeface="Cambria Math" panose="02040503050406030204" pitchFamily="18" charset="0"/>
                        <a:cs typeface="Calibri" panose="020F0502020204030204" pitchFamily="34" charset="0"/>
                      </a:rPr>
                      <m:t>,</m:t>
                    </m:r>
                    <m:r>
                      <a:rPr lang="en-GB" sz="2800" i="1">
                        <a:solidFill>
                          <a:schemeClr val="bg1"/>
                        </a:solidFill>
                        <a:latin typeface="Cambria Math" panose="02040503050406030204" pitchFamily="18" charset="0"/>
                        <a:cs typeface="Calibri" panose="020F0502020204030204" pitchFamily="34" charset="0"/>
                      </a:rPr>
                      <m:t>h</m:t>
                    </m:r>
                    <m:r>
                      <a:rPr lang="en-GB" sz="2800" i="1">
                        <a:latin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 </a:t>
                </a:r>
              </a:p>
            </p:txBody>
          </p:sp>
        </mc:Choice>
        <mc:Fallback xmlns="">
          <p:sp>
            <p:nvSpPr>
              <p:cNvPr id="21" name="Rectangle 20">
                <a:extLst>
                  <a:ext uri="{FF2B5EF4-FFF2-40B4-BE49-F238E27FC236}">
                    <a16:creationId xmlns:a16="http://schemas.microsoft.com/office/drawing/2014/main" id="{5D64D9DE-E386-714F-8027-9A47FEDC926D}"/>
                  </a:ext>
                </a:extLst>
              </p:cNvPr>
              <p:cNvSpPr>
                <a:spLocks noRot="1" noChangeAspect="1" noMove="1" noResize="1" noEditPoints="1" noAdjustHandles="1" noChangeArrowheads="1" noChangeShapeType="1" noTextEdit="1"/>
              </p:cNvSpPr>
              <p:nvPr/>
            </p:nvSpPr>
            <p:spPr>
              <a:xfrm>
                <a:off x="2752575" y="1142827"/>
                <a:ext cx="2507802" cy="523220"/>
              </a:xfrm>
              <a:prstGeom prst="rect">
                <a:avLst/>
              </a:prstGeom>
              <a:blipFill>
                <a:blip r:embed="rId4"/>
                <a:stretch>
                  <a:fillRect l="-3030" b="-1666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uk-UA" smtClean="0"/>
              <a:pPr/>
              <a:t>25</a:t>
            </a:fld>
            <a:endParaRPr lang="uk-UA"/>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384A07A-5690-9B47-9259-A7755BFF60D6}"/>
                  </a:ext>
                </a:extLst>
              </p:cNvPr>
              <p:cNvSpPr/>
              <p:nvPr/>
            </p:nvSpPr>
            <p:spPr>
              <a:xfrm>
                <a:off x="2758155" y="1138516"/>
                <a:ext cx="2507802" cy="523220"/>
              </a:xfrm>
              <a:prstGeom prst="rect">
                <a:avLst/>
              </a:prstGeom>
              <a:solidFill>
                <a:schemeClr val="bg1"/>
              </a:solidFill>
            </p:spPr>
            <p:txBody>
              <a:bodyPr wrap="none">
                <a:spAutoFit/>
              </a:bodyPr>
              <a:lstStyle/>
              <a:p>
                <a14:m>
                  <m:oMath xmlns:m="http://schemas.openxmlformats.org/officeDocument/2006/math">
                    <m:r>
                      <a:rPr lang="en-GB" sz="2800" i="1">
                        <a:latin typeface="Cambria Math" panose="02040503050406030204" pitchFamily="18" charset="0"/>
                        <a:cs typeface="Calibri" panose="020F0502020204030204" pitchFamily="34" charset="0"/>
                      </a:rPr>
                      <m:t>(</m:t>
                    </m:r>
                    <m:r>
                      <a:rPr lang="en-GB" sz="2800" i="1">
                        <a:solidFill>
                          <a:schemeClr val="bg1"/>
                        </a:solidFill>
                        <a:latin typeface="Cambria Math" panose="02040503050406030204" pitchFamily="18" charset="0"/>
                        <a:cs typeface="Calibri" panose="020F0502020204030204" pitchFamily="34" charset="0"/>
                      </a:rPr>
                      <m:t>𝑝</m:t>
                    </m:r>
                    <m:r>
                      <a:rPr lang="en-GB" sz="2800" i="1">
                        <a:solidFill>
                          <a:schemeClr val="bg1"/>
                        </a:solidFill>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𝑎</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𝑏</m:t>
                    </m:r>
                    <m:r>
                      <a:rPr lang="en-GB" sz="2800" i="1">
                        <a:latin typeface="Cambria Math" panose="02040503050406030204" pitchFamily="18" charset="0"/>
                        <a:cs typeface="Calibri" panose="020F0502020204030204" pitchFamily="34" charset="0"/>
                      </a:rPr>
                      <m:t>,</m:t>
                    </m:r>
                    <m:r>
                      <a:rPr lang="en-GB" sz="2800" i="1">
                        <a:solidFill>
                          <a:schemeClr val="bg1"/>
                        </a:solidFill>
                        <a:latin typeface="Cambria Math" panose="02040503050406030204" pitchFamily="18" charset="0"/>
                        <a:cs typeface="Calibri" panose="020F0502020204030204" pitchFamily="34" charset="0"/>
                      </a:rPr>
                      <m:t>𝐺</m:t>
                    </m:r>
                    <m:r>
                      <a:rPr lang="en-GB" sz="2800" i="1">
                        <a:solidFill>
                          <a:schemeClr val="bg1"/>
                        </a:solidFill>
                        <a:latin typeface="Cambria Math" panose="02040503050406030204" pitchFamily="18" charset="0"/>
                        <a:cs typeface="Calibri" panose="020F0502020204030204" pitchFamily="34" charset="0"/>
                      </a:rPr>
                      <m:t>,</m:t>
                    </m:r>
                    <m:r>
                      <a:rPr lang="en-GB" sz="2800" i="1">
                        <a:solidFill>
                          <a:srgbClr val="FF0000"/>
                        </a:solidFill>
                        <a:latin typeface="Cambria Math" panose="02040503050406030204" pitchFamily="18" charset="0"/>
                        <a:cs typeface="Calibri" panose="020F0502020204030204" pitchFamily="34" charset="0"/>
                      </a:rPr>
                      <m:t>𝑛</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h</m:t>
                    </m:r>
                    <m:r>
                      <a:rPr lang="en-GB" sz="2800" i="1">
                        <a:latin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 </a:t>
                </a:r>
              </a:p>
            </p:txBody>
          </p:sp>
        </mc:Choice>
        <mc:Fallback xmlns="">
          <p:sp>
            <p:nvSpPr>
              <p:cNvPr id="19" name="Rectangle 18">
                <a:extLst>
                  <a:ext uri="{FF2B5EF4-FFF2-40B4-BE49-F238E27FC236}">
                    <a16:creationId xmlns:a16="http://schemas.microsoft.com/office/drawing/2014/main" id="{B384A07A-5690-9B47-9259-A7755BFF60D6}"/>
                  </a:ext>
                </a:extLst>
              </p:cNvPr>
              <p:cNvSpPr>
                <a:spLocks noRot="1" noChangeAspect="1" noMove="1" noResize="1" noEditPoints="1" noAdjustHandles="1" noChangeArrowheads="1" noChangeShapeType="1" noTextEdit="1"/>
              </p:cNvSpPr>
              <p:nvPr/>
            </p:nvSpPr>
            <p:spPr>
              <a:xfrm>
                <a:off x="2758155" y="1138516"/>
                <a:ext cx="2507802" cy="523220"/>
              </a:xfrm>
              <a:prstGeom prst="rect">
                <a:avLst/>
              </a:prstGeom>
              <a:blipFill>
                <a:blip r:embed="rId5"/>
                <a:stretch>
                  <a:fillRect l="-251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88C9CAE8-C63E-214A-AB9A-C6332A448FA1}"/>
                  </a:ext>
                </a:extLst>
              </p:cNvPr>
              <p:cNvSpPr/>
              <p:nvPr/>
            </p:nvSpPr>
            <p:spPr>
              <a:xfrm>
                <a:off x="2756829" y="1137898"/>
                <a:ext cx="2507802" cy="523220"/>
              </a:xfrm>
              <a:prstGeom prst="rect">
                <a:avLst/>
              </a:prstGeom>
              <a:solidFill>
                <a:schemeClr val="bg1"/>
              </a:solidFill>
            </p:spPr>
            <p:txBody>
              <a:bodyPr wrap="none">
                <a:spAutoFit/>
              </a:bodyPr>
              <a:lstStyle/>
              <a:p>
                <a14:m>
                  <m:oMath xmlns:m="http://schemas.openxmlformats.org/officeDocument/2006/math">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𝑝</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𝑎</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𝑏</m:t>
                    </m:r>
                    <m:r>
                      <a:rPr lang="en-GB" sz="2800" i="1">
                        <a:latin typeface="Cambria Math" panose="02040503050406030204" pitchFamily="18" charset="0"/>
                        <a:cs typeface="Calibri" panose="020F0502020204030204" pitchFamily="34" charset="0"/>
                      </a:rPr>
                      <m:t>,</m:t>
                    </m:r>
                    <m:r>
                      <a:rPr lang="en-GB" sz="2800" i="1">
                        <a:solidFill>
                          <a:schemeClr val="bg1"/>
                        </a:solidFill>
                        <a:latin typeface="Cambria Math" panose="02040503050406030204" pitchFamily="18" charset="0"/>
                        <a:cs typeface="Calibri" panose="020F0502020204030204" pitchFamily="34" charset="0"/>
                      </a:rPr>
                      <m:t>𝐺</m:t>
                    </m:r>
                    <m:r>
                      <a:rPr lang="en-GB" sz="2800" i="1">
                        <a:solidFill>
                          <a:schemeClr val="bg1"/>
                        </a:solidFill>
                        <a:latin typeface="Cambria Math" panose="02040503050406030204" pitchFamily="18" charset="0"/>
                        <a:cs typeface="Calibri" panose="020F0502020204030204" pitchFamily="34" charset="0"/>
                      </a:rPr>
                      <m:t>,</m:t>
                    </m:r>
                    <m:r>
                      <a:rPr lang="en-GB" sz="2800" i="1">
                        <a:solidFill>
                          <a:srgbClr val="FF0000"/>
                        </a:solidFill>
                        <a:latin typeface="Cambria Math" panose="02040503050406030204" pitchFamily="18" charset="0"/>
                        <a:cs typeface="Calibri" panose="020F0502020204030204" pitchFamily="34" charset="0"/>
                      </a:rPr>
                      <m:t>𝑛</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h</m:t>
                    </m:r>
                    <m:r>
                      <a:rPr lang="en-GB" sz="2800" i="1">
                        <a:latin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 </a:t>
                </a:r>
              </a:p>
            </p:txBody>
          </p:sp>
        </mc:Choice>
        <mc:Fallback xmlns="">
          <p:sp>
            <p:nvSpPr>
              <p:cNvPr id="20" name="Rectangle 19">
                <a:extLst>
                  <a:ext uri="{FF2B5EF4-FFF2-40B4-BE49-F238E27FC236}">
                    <a16:creationId xmlns:a16="http://schemas.microsoft.com/office/drawing/2014/main" id="{88C9CAE8-C63E-214A-AB9A-C6332A448FA1}"/>
                  </a:ext>
                </a:extLst>
              </p:cNvPr>
              <p:cNvSpPr>
                <a:spLocks noRot="1" noChangeAspect="1" noMove="1" noResize="1" noEditPoints="1" noAdjustHandles="1" noChangeArrowheads="1" noChangeShapeType="1" noTextEdit="1"/>
              </p:cNvSpPr>
              <p:nvPr/>
            </p:nvSpPr>
            <p:spPr>
              <a:xfrm>
                <a:off x="2756829" y="1137898"/>
                <a:ext cx="2507802" cy="523220"/>
              </a:xfrm>
              <a:prstGeom prst="rect">
                <a:avLst/>
              </a:prstGeom>
              <a:blipFill>
                <a:blip r:embed="rId6"/>
                <a:stretch>
                  <a:fillRect l="-251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92D16EF-A377-134C-AE87-8A1C9D950358}"/>
                  </a:ext>
                </a:extLst>
              </p:cNvPr>
              <p:cNvSpPr/>
              <p:nvPr/>
            </p:nvSpPr>
            <p:spPr>
              <a:xfrm>
                <a:off x="2757155" y="1137898"/>
                <a:ext cx="2507802" cy="523220"/>
              </a:xfrm>
              <a:prstGeom prst="rect">
                <a:avLst/>
              </a:prstGeom>
              <a:solidFill>
                <a:schemeClr val="bg1"/>
              </a:solidFill>
            </p:spPr>
            <p:txBody>
              <a:bodyPr wrap="none">
                <a:spAutoFit/>
              </a:bodyPr>
              <a:lstStyle/>
              <a:p>
                <a14:m>
                  <m:oMath xmlns:m="http://schemas.openxmlformats.org/officeDocument/2006/math">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𝑝</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𝑎</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𝑏</m:t>
                    </m:r>
                    <m:r>
                      <a:rPr lang="en-GB" sz="2800" i="1">
                        <a:latin typeface="Cambria Math" panose="02040503050406030204" pitchFamily="18" charset="0"/>
                        <a:cs typeface="Calibri" panose="020F0502020204030204" pitchFamily="34" charset="0"/>
                      </a:rPr>
                      <m:t>,</m:t>
                    </m:r>
                    <m:r>
                      <a:rPr lang="en-GB" sz="2800" i="1">
                        <a:solidFill>
                          <a:schemeClr val="tx1"/>
                        </a:solidFill>
                        <a:latin typeface="Cambria Math" panose="02040503050406030204" pitchFamily="18" charset="0"/>
                        <a:cs typeface="Calibri" panose="020F0502020204030204" pitchFamily="34" charset="0"/>
                      </a:rPr>
                      <m:t>𝐺</m:t>
                    </m:r>
                    <m:r>
                      <a:rPr lang="en-GB" sz="2800" i="1">
                        <a:solidFill>
                          <a:schemeClr val="tx1"/>
                        </a:solidFill>
                        <a:latin typeface="Cambria Math" panose="02040503050406030204" pitchFamily="18" charset="0"/>
                        <a:cs typeface="Calibri" panose="020F0502020204030204" pitchFamily="34" charset="0"/>
                      </a:rPr>
                      <m:t>,</m:t>
                    </m:r>
                    <m:r>
                      <a:rPr lang="en-GB" sz="2800" i="1">
                        <a:solidFill>
                          <a:srgbClr val="FF0000"/>
                        </a:solidFill>
                        <a:latin typeface="Cambria Math" panose="02040503050406030204" pitchFamily="18" charset="0"/>
                        <a:cs typeface="Calibri" panose="020F0502020204030204" pitchFamily="34" charset="0"/>
                      </a:rPr>
                      <m:t>𝑛</m:t>
                    </m:r>
                    <m:r>
                      <a:rPr lang="en-GB" sz="2800" i="1">
                        <a:latin typeface="Cambria Math" panose="02040503050406030204" pitchFamily="18" charset="0"/>
                        <a:cs typeface="Calibri" panose="020F0502020204030204" pitchFamily="34" charset="0"/>
                      </a:rPr>
                      <m:t>,</m:t>
                    </m:r>
                    <m:r>
                      <a:rPr lang="en-GB" sz="2800" i="1">
                        <a:latin typeface="Cambria Math" panose="02040503050406030204" pitchFamily="18" charset="0"/>
                        <a:cs typeface="Calibri" panose="020F0502020204030204" pitchFamily="34" charset="0"/>
                      </a:rPr>
                      <m:t>h</m:t>
                    </m:r>
                    <m:r>
                      <a:rPr lang="en-GB" sz="2800" i="1">
                        <a:latin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 </a:t>
                </a:r>
              </a:p>
            </p:txBody>
          </p:sp>
        </mc:Choice>
        <mc:Fallback xmlns="">
          <p:sp>
            <p:nvSpPr>
              <p:cNvPr id="22" name="Rectangle 21">
                <a:extLst>
                  <a:ext uri="{FF2B5EF4-FFF2-40B4-BE49-F238E27FC236}">
                    <a16:creationId xmlns:a16="http://schemas.microsoft.com/office/drawing/2014/main" id="{292D16EF-A377-134C-AE87-8A1C9D950358}"/>
                  </a:ext>
                </a:extLst>
              </p:cNvPr>
              <p:cNvSpPr>
                <a:spLocks noRot="1" noChangeAspect="1" noMove="1" noResize="1" noEditPoints="1" noAdjustHandles="1" noChangeArrowheads="1" noChangeShapeType="1" noTextEdit="1"/>
              </p:cNvSpPr>
              <p:nvPr/>
            </p:nvSpPr>
            <p:spPr>
              <a:xfrm>
                <a:off x="2757155" y="1137898"/>
                <a:ext cx="2507802" cy="523220"/>
              </a:xfrm>
              <a:prstGeom prst="rect">
                <a:avLst/>
              </a:prstGeom>
              <a:blipFill>
                <a:blip r:embed="rId7"/>
                <a:stretch>
                  <a:fillRect l="-2513" b="-1666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0DB67649-1C9F-854A-B8C8-BBF84F6A9778}"/>
              </a:ext>
            </a:extLst>
          </p:cNvPr>
          <p:cNvPicPr>
            <a:picLocks noChangeAspect="1"/>
          </p:cNvPicPr>
          <p:nvPr/>
        </p:nvPicPr>
        <p:blipFill>
          <a:blip r:embed="rId8"/>
          <a:stretch>
            <a:fillRect/>
          </a:stretch>
        </p:blipFill>
        <p:spPr>
          <a:xfrm>
            <a:off x="6085840" y="1756366"/>
            <a:ext cx="2859073" cy="2873088"/>
          </a:xfrm>
          <a:prstGeom prst="rect">
            <a:avLst/>
          </a:prstGeom>
        </p:spPr>
      </p:pic>
      <p:sp>
        <p:nvSpPr>
          <p:cNvPr id="14" name="Title 1">
            <a:extLst>
              <a:ext uri="{FF2B5EF4-FFF2-40B4-BE49-F238E27FC236}">
                <a16:creationId xmlns:a16="http://schemas.microsoft.com/office/drawing/2014/main" id="{7C0868AE-8580-FC46-A1D7-17ADB560BD94}"/>
              </a:ext>
            </a:extLst>
          </p:cNvPr>
          <p:cNvSpPr txBox="1">
            <a:spLocks/>
          </p:cNvSpPr>
          <p:nvPr/>
        </p:nvSpPr>
        <p:spPr>
          <a:xfrm>
            <a:off x="281940" y="94997"/>
            <a:ext cx="7886700" cy="994172"/>
          </a:xfrm>
          <a:prstGeom prst="rect">
            <a:avLst/>
          </a:prstGeom>
          <a:noFill/>
          <a:ln>
            <a:noFill/>
          </a:ln>
        </p:spPr>
        <p:txBody>
          <a:bodyPr spcFirstLastPara="1" wrap="square" lIns="68569" tIns="68569" rIns="68569" bIns="68569"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Malicious ECDH Parameter Sets</a:t>
            </a:r>
          </a:p>
        </p:txBody>
      </p:sp>
      <p:sp>
        <p:nvSpPr>
          <p:cNvPr id="3" name="Text Placeholder 2"/>
          <p:cNvSpPr>
            <a:spLocks noGrp="1"/>
          </p:cNvSpPr>
          <p:nvPr>
            <p:ph type="body" idx="1"/>
          </p:nvPr>
        </p:nvSpPr>
        <p:spPr>
          <a:xfrm>
            <a:off x="281940" y="1860423"/>
            <a:ext cx="5946140" cy="4387977"/>
          </a:xfrm>
        </p:spPr>
        <p:txBody>
          <a:bodyPr/>
          <a:lstStyle/>
          <a:p>
            <a:pPr indent="-342900">
              <a:lnSpc>
                <a:spcPct val="100000"/>
              </a:lnSpc>
              <a:spcBef>
                <a:spcPts val="0"/>
              </a:spcBef>
              <a:buClrTx/>
              <a:buSzTx/>
              <a:defRPr/>
            </a:pPr>
            <a:r>
              <a:rPr lang="en-GB" sz="2400" dirty="0"/>
              <a:t>First construct a composite number </a:t>
            </a:r>
            <a:r>
              <a:rPr lang="en-GB" sz="2400" i="1" dirty="0"/>
              <a:t>n</a:t>
            </a:r>
            <a:r>
              <a:rPr lang="en-GB" sz="2400" dirty="0"/>
              <a:t> that is designed to be declared prime by a target implementation of a primality test.</a:t>
            </a:r>
          </a:p>
          <a:p>
            <a:pPr indent="-342900">
              <a:lnSpc>
                <a:spcPct val="100000"/>
              </a:lnSpc>
              <a:spcBef>
                <a:spcPts val="0"/>
              </a:spcBef>
              <a:buClrTx/>
              <a:buSzTx/>
              <a:defRPr/>
            </a:pPr>
            <a:r>
              <a:rPr lang="en-GB" sz="2400" dirty="0"/>
              <a:t>Using the algorithm of Br</a:t>
            </a:r>
            <a:r>
              <a:rPr lang="en-US" sz="2400" dirty="0" err="1"/>
              <a:t>ö</a:t>
            </a:r>
            <a:r>
              <a:rPr lang="en-GB" sz="2400" dirty="0" err="1"/>
              <a:t>ker</a:t>
            </a:r>
            <a:r>
              <a:rPr lang="en-GB" sz="2400" dirty="0"/>
              <a:t> and </a:t>
            </a:r>
            <a:r>
              <a:rPr lang="en-GB" sz="2400" dirty="0" err="1"/>
              <a:t>Stevenhagen</a:t>
            </a:r>
            <a:r>
              <a:rPr lang="en-GB" sz="2400" dirty="0"/>
              <a:t> [BS05] we retroactively construct a curve </a:t>
            </a:r>
            <a:r>
              <a:rPr lang="en-GB" sz="2400" i="1" dirty="0"/>
              <a:t>E</a:t>
            </a:r>
            <a:r>
              <a:rPr lang="en-GB" sz="2400" dirty="0"/>
              <a:t> of suitable order </a:t>
            </a:r>
            <a:r>
              <a:rPr lang="en-GB" sz="2400" i="1" dirty="0"/>
              <a:t>h · n.</a:t>
            </a:r>
          </a:p>
          <a:p>
            <a:pPr indent="-342900">
              <a:lnSpc>
                <a:spcPct val="100000"/>
              </a:lnSpc>
              <a:spcBef>
                <a:spcPts val="0"/>
              </a:spcBef>
              <a:buClrTx/>
              <a:buSzTx/>
              <a:defRPr/>
            </a:pPr>
            <a:r>
              <a:rPr lang="en-GB" sz="2400" dirty="0"/>
              <a:t>Then we check if the resulting field </a:t>
            </a:r>
            <a:r>
              <a:rPr lang="en-GB" sz="2400" i="1" dirty="0"/>
              <a:t>p</a:t>
            </a:r>
            <a:r>
              <a:rPr lang="en-GB" sz="2400" dirty="0"/>
              <a:t> that </a:t>
            </a:r>
            <a:r>
              <a:rPr lang="en-GB" sz="2400" i="1" dirty="0"/>
              <a:t>E </a:t>
            </a:r>
            <a:r>
              <a:rPr lang="en-GB" sz="2400" dirty="0"/>
              <a:t>is defined over is prime.</a:t>
            </a:r>
          </a:p>
          <a:p>
            <a:pPr indent="-342900">
              <a:lnSpc>
                <a:spcPct val="100000"/>
              </a:lnSpc>
              <a:spcBef>
                <a:spcPts val="0"/>
              </a:spcBef>
              <a:buClrTx/>
              <a:buSzTx/>
              <a:defRPr/>
            </a:pPr>
            <a:r>
              <a:rPr lang="en-GB" sz="2400" dirty="0"/>
              <a:t>Finally, we can add the base point </a:t>
            </a:r>
            <a:r>
              <a:rPr lang="en-GB" sz="2400" i="1" dirty="0"/>
              <a:t>G</a:t>
            </a:r>
            <a:r>
              <a:rPr lang="en-GB" sz="2400" dirty="0"/>
              <a:t>.</a:t>
            </a:r>
          </a:p>
          <a:p>
            <a:pPr indent="-342900">
              <a:lnSpc>
                <a:spcPct val="100000"/>
              </a:lnSpc>
              <a:spcBef>
                <a:spcPts val="0"/>
              </a:spcBef>
              <a:buClrTx/>
              <a:buSzTx/>
              <a:defRPr/>
            </a:pPr>
            <a:endParaRPr lang="en-GB" dirty="0"/>
          </a:p>
          <a:p>
            <a:pPr indent="-342900">
              <a:lnSpc>
                <a:spcPct val="100000"/>
              </a:lnSpc>
              <a:spcBef>
                <a:spcPts val="0"/>
              </a:spcBef>
              <a:buClrTx/>
              <a:buSzTx/>
              <a:defRPr/>
            </a:pPr>
            <a:endParaRPr lang="en-GB" i="1" dirty="0"/>
          </a:p>
          <a:p>
            <a:pPr marL="0" indent="0">
              <a:lnSpc>
                <a:spcPct val="100000"/>
              </a:lnSpc>
              <a:spcBef>
                <a:spcPts val="0"/>
              </a:spcBef>
              <a:buClrTx/>
              <a:buSzTx/>
              <a:buNone/>
              <a:defRPr/>
            </a:pPr>
            <a:endParaRPr lang="en-US" dirty="0"/>
          </a:p>
        </p:txBody>
      </p:sp>
    </p:spTree>
    <p:extLst>
      <p:ext uri="{BB962C8B-B14F-4D97-AF65-F5344CB8AC3E}">
        <p14:creationId xmlns:p14="http://schemas.microsoft.com/office/powerpoint/2010/main" val="8957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0" grpId="0" animBg="1"/>
      <p:bldP spid="22" grpId="0" animBg="1"/>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104" y="4607992"/>
            <a:ext cx="4745384" cy="463757"/>
          </a:xfrm>
        </p:spPr>
        <p:txBody>
          <a:bodyPr/>
          <a:lstStyle/>
          <a:p>
            <a:pPr marL="0" indent="0">
              <a:lnSpc>
                <a:spcPct val="100000"/>
              </a:lnSpc>
              <a:spcBef>
                <a:spcPts val="0"/>
              </a:spcBef>
              <a:buClrTx/>
              <a:buSzTx/>
              <a:buNone/>
              <a:defRPr/>
            </a:pPr>
            <a:r>
              <a:rPr lang="en-GB" sz="2000" dirty="0"/>
              <a:t>Solve ECDLP with:</a:t>
            </a:r>
          </a:p>
          <a:p>
            <a:pPr marL="0" indent="0">
              <a:lnSpc>
                <a:spcPct val="100000"/>
              </a:lnSpc>
              <a:spcBef>
                <a:spcPts val="0"/>
              </a:spcBef>
              <a:buClrTx/>
              <a:buSzTx/>
              <a:buNone/>
              <a:defRPr/>
            </a:pPr>
            <a:endParaRPr lang="en-GB" i="1" dirty="0"/>
          </a:p>
          <a:p>
            <a:pPr marL="0" indent="0">
              <a:lnSpc>
                <a:spcPct val="100000"/>
              </a:lnSpc>
              <a:spcBef>
                <a:spcPts val="0"/>
              </a:spcBef>
              <a:buClrTx/>
              <a:buSzTx/>
              <a:buNone/>
              <a:defRPr/>
            </a:pPr>
            <a:endParaRPr lang="en-US" dirty="0"/>
          </a:p>
        </p:txBody>
      </p:sp>
      <p:sp>
        <p:nvSpPr>
          <p:cNvPr id="4" name="Slide Number Placeholder 3"/>
          <p:cNvSpPr>
            <a:spLocks noGrp="1"/>
          </p:cNvSpPr>
          <p:nvPr>
            <p:ph type="sldNum" idx="12"/>
          </p:nvPr>
        </p:nvSpPr>
        <p:spPr/>
        <p:txBody>
          <a:bodyPr/>
          <a:lstStyle/>
          <a:p>
            <a:fld id="{00000000-1234-1234-1234-123412341234}" type="slidenum">
              <a:rPr lang="uk-UA" smtClean="0"/>
              <a:pPr/>
              <a:t>26</a:t>
            </a:fld>
            <a:endParaRPr lang="uk-UA" dirty="0"/>
          </a:p>
        </p:txBody>
      </p:sp>
      <p:sp>
        <p:nvSpPr>
          <p:cNvPr id="5" name="Title 1"/>
          <p:cNvSpPr>
            <a:spLocks noGrp="1"/>
          </p:cNvSpPr>
          <p:nvPr>
            <p:ph type="title"/>
          </p:nvPr>
        </p:nvSpPr>
        <p:spPr>
          <a:xfrm>
            <a:off x="254000" y="97101"/>
            <a:ext cx="7886700" cy="994172"/>
          </a:xfrm>
        </p:spPr>
        <p:txBody>
          <a:bodyPr/>
          <a:lstStyle/>
          <a:p>
            <a:r>
              <a:rPr lang="en-US" sz="3600" dirty="0"/>
              <a:t>Malicious 256-bit ECDH Parameter Sets</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8131726-42D1-AE4D-AA13-CFCCB27D870F}"/>
                  </a:ext>
                </a:extLst>
              </p:cNvPr>
              <p:cNvSpPr/>
              <p:nvPr/>
            </p:nvSpPr>
            <p:spPr>
              <a:xfrm>
                <a:off x="254000" y="996610"/>
                <a:ext cx="4318000" cy="1731243"/>
              </a:xfrm>
              <a:prstGeom prst="rect">
                <a:avLst/>
              </a:prstGeom>
            </p:spPr>
            <p:txBody>
              <a:bodyPr wrap="square">
                <a:spAutoFit/>
              </a:bodyPr>
              <a:lstStyle/>
              <a:p>
                <a14:m>
                  <m:oMath xmlns:m="http://schemas.openxmlformats.org/officeDocument/2006/math">
                    <m:r>
                      <a:rPr lang="en-GB" sz="1800" i="1" dirty="0">
                        <a:latin typeface="Cambria Math" panose="02040503050406030204" pitchFamily="18" charset="0"/>
                      </a:rPr>
                      <m:t>𝑛</m:t>
                    </m:r>
                    <m:r>
                      <a:rPr lang="en-GB" sz="1800" i="1" dirty="0">
                        <a:latin typeface="Cambria Math" panose="02040503050406030204" pitchFamily="18" charset="0"/>
                      </a:rPr>
                      <m:t>=</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1</m:t>
                        </m:r>
                      </m:sub>
                    </m:sSub>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2</m:t>
                        </m:r>
                      </m:sub>
                    </m:sSub>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3</m:t>
                        </m:r>
                      </m:sub>
                    </m:sSub>
                  </m:oMath>
                </a14:m>
                <a:r>
                  <a:rPr lang="en-GB" sz="1800" i="1" dirty="0">
                    <a:latin typeface="Cambria Math" panose="02040503050406030204" pitchFamily="18" charset="0"/>
                  </a:rPr>
                  <a:t>       h = 1</a:t>
                </a:r>
                <a:endParaRPr lang="en-GB" sz="1800" dirty="0">
                  <a:latin typeface="Calibri" panose="020F0502020204030204" pitchFamily="34" charset="0"/>
                  <a:cs typeface="Calibri" panose="020F0502020204030204" pitchFamily="34" charset="0"/>
                </a:endParaRPr>
              </a:p>
              <a:p>
                <a:endParaRPr lang="en-GB" sz="1800" dirty="0">
                  <a:latin typeface="Cambria Math" panose="02040503050406030204" pitchFamily="18" charset="0"/>
                </a:endParaRPr>
              </a:p>
              <a:p>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1</m:t>
                        </m:r>
                      </m:sub>
                    </m:sSub>
                    <m:r>
                      <a:rPr lang="en-GB" sz="1800" i="1" dirty="0">
                        <a:latin typeface="Cambria Math" panose="02040503050406030204" pitchFamily="18" charset="0"/>
                      </a:rPr>
                      <m:t>= </m:t>
                    </m:r>
                  </m:oMath>
                </a14:m>
                <a:r>
                  <a:rPr lang="fr" sz="1800" dirty="0"/>
                  <a:t>12096932041680954958693771 </a:t>
                </a:r>
              </a:p>
              <a:p>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2</m:t>
                        </m:r>
                      </m:sub>
                    </m:sSub>
                    <m:r>
                      <a:rPr lang="en-GB" sz="1800" i="1" dirty="0">
                        <a:latin typeface="Cambria Math" panose="02040503050406030204" pitchFamily="18" charset="0"/>
                      </a:rPr>
                      <m:t>= </m:t>
                    </m:r>
                  </m:oMath>
                </a14:m>
                <a:r>
                  <a:rPr lang="fr" sz="1800" dirty="0"/>
                  <a:t>36290796125042864876081311 </a:t>
                </a:r>
              </a:p>
              <a:p>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3</m:t>
                        </m:r>
                      </m:sub>
                    </m:sSub>
                    <m:r>
                      <a:rPr lang="en-GB" sz="1800" i="1" dirty="0">
                        <a:latin typeface="Cambria Math" panose="02040503050406030204" pitchFamily="18" charset="0"/>
                      </a:rPr>
                      <m:t>= </m:t>
                    </m:r>
                  </m:oMath>
                </a14:m>
                <a:r>
                  <a:rPr lang="fr" sz="1800" dirty="0"/>
                  <a:t>133066252458490504545631471</a:t>
                </a:r>
              </a:p>
              <a:p>
                <a:r>
                  <a:rPr lang="en-GB" sz="1650" dirty="0"/>
                  <a:t>       </a:t>
                </a:r>
                <a:endParaRPr lang="en-US" sz="1650" dirty="0"/>
              </a:p>
            </p:txBody>
          </p:sp>
        </mc:Choice>
        <mc:Fallback xmlns="">
          <p:sp>
            <p:nvSpPr>
              <p:cNvPr id="12" name="Rectangle 11">
                <a:extLst>
                  <a:ext uri="{FF2B5EF4-FFF2-40B4-BE49-F238E27FC236}">
                    <a16:creationId xmlns:a16="http://schemas.microsoft.com/office/drawing/2014/main" id="{E8131726-42D1-AE4D-AA13-CFCCB27D870F}"/>
                  </a:ext>
                </a:extLst>
              </p:cNvPr>
              <p:cNvSpPr>
                <a:spLocks noRot="1" noChangeAspect="1" noMove="1" noResize="1" noEditPoints="1" noAdjustHandles="1" noChangeArrowheads="1" noChangeShapeType="1" noTextEdit="1"/>
              </p:cNvSpPr>
              <p:nvPr/>
            </p:nvSpPr>
            <p:spPr>
              <a:xfrm>
                <a:off x="254000" y="996610"/>
                <a:ext cx="4318000" cy="1731243"/>
              </a:xfrm>
              <a:prstGeom prst="rect">
                <a:avLst/>
              </a:prstGeom>
              <a:blipFill>
                <a:blip r:embed="rId3"/>
                <a:stretch>
                  <a:fillRect t="-725"/>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10403476-B406-2940-B817-86D067E4410A}"/>
              </a:ext>
            </a:extLst>
          </p:cNvPr>
          <p:cNvGrpSpPr/>
          <p:nvPr/>
        </p:nvGrpSpPr>
        <p:grpSpPr>
          <a:xfrm>
            <a:off x="202940" y="3348178"/>
            <a:ext cx="3929380" cy="940105"/>
            <a:chOff x="491068" y="3749758"/>
            <a:chExt cx="5239172" cy="1253475"/>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FBE8FC7-5799-D049-93CA-779293695928}"/>
                    </a:ext>
                  </a:extLst>
                </p:cNvPr>
                <p:cNvSpPr/>
                <p:nvPr/>
              </p:nvSpPr>
              <p:spPr>
                <a:xfrm>
                  <a:off x="491068" y="3749758"/>
                  <a:ext cx="807828"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800" i="1" dirty="0">
                            <a:latin typeface="Cambria Math" panose="02040503050406030204" pitchFamily="18" charset="0"/>
                          </a:rPr>
                          <m:t>𝑝</m:t>
                        </m:r>
                        <m:r>
                          <a:rPr lang="en-GB" sz="1800" i="1" dirty="0">
                            <a:latin typeface="Cambria Math" panose="02040503050406030204" pitchFamily="18" charset="0"/>
                          </a:rPr>
                          <m:t>=</m:t>
                        </m:r>
                      </m:oMath>
                    </m:oMathPara>
                  </a14:m>
                  <a:endParaRPr lang="en-US" sz="1800" dirty="0">
                    <a:latin typeface="Calibri" panose="020F0502020204030204" pitchFamily="34" charset="0"/>
                    <a:cs typeface="Calibri" panose="020F0502020204030204" pitchFamily="34" charset="0"/>
                  </a:endParaRPr>
                </a:p>
              </p:txBody>
            </p:sp>
          </mc:Choice>
          <mc:Fallback xmlns="">
            <p:sp>
              <p:nvSpPr>
                <p:cNvPr id="8" name="Rectangle 7">
                  <a:extLst>
                    <a:ext uri="{FF2B5EF4-FFF2-40B4-BE49-F238E27FC236}">
                      <a16:creationId xmlns:a16="http://schemas.microsoft.com/office/drawing/2014/main" id="{9FBE8FC7-5799-D049-93CA-779293695928}"/>
                    </a:ext>
                  </a:extLst>
                </p:cNvPr>
                <p:cNvSpPr>
                  <a:spLocks noRot="1" noChangeAspect="1" noMove="1" noResize="1" noEditPoints="1" noAdjustHandles="1" noChangeArrowheads="1" noChangeShapeType="1" noTextEdit="1"/>
                </p:cNvSpPr>
                <p:nvPr/>
              </p:nvSpPr>
              <p:spPr>
                <a:xfrm>
                  <a:off x="491068" y="3749758"/>
                  <a:ext cx="807828" cy="492443"/>
                </a:xfrm>
                <a:prstGeom prst="rect">
                  <a:avLst/>
                </a:prstGeom>
                <a:blipFill>
                  <a:blip r:embed="rId4"/>
                  <a:stretch>
                    <a:fillRect b="-689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E9835CB8-5EDC-0049-9FBD-6FD0A90CBFBA}"/>
                </a:ext>
              </a:extLst>
            </p:cNvPr>
            <p:cNvSpPr/>
            <p:nvPr/>
          </p:nvSpPr>
          <p:spPr>
            <a:xfrm>
              <a:off x="1078691" y="3772126"/>
              <a:ext cx="4651549" cy="1231107"/>
            </a:xfrm>
            <a:prstGeom prst="rect">
              <a:avLst/>
            </a:prstGeom>
          </p:spPr>
          <p:txBody>
            <a:bodyPr wrap="square">
              <a:spAutoFit/>
            </a:bodyPr>
            <a:lstStyle/>
            <a:p>
              <a:r>
                <a:rPr lang="en-GB" sz="1800" dirty="0"/>
                <a:t>58417055476151343628013443570006259007184622249466895656635947464036346655953</a:t>
              </a:r>
              <a:endParaRPr lang="en-US" sz="1800" dirty="0"/>
            </a:p>
          </p:txBody>
        </p:sp>
      </p:gr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EEAC44A-EAB5-0D49-BB4B-0D694216D93D}"/>
                  </a:ext>
                </a:extLst>
              </p:cNvPr>
              <p:cNvSpPr/>
              <p:nvPr/>
            </p:nvSpPr>
            <p:spPr>
              <a:xfrm>
                <a:off x="5102583" y="903169"/>
                <a:ext cx="4074161" cy="1754326"/>
              </a:xfrm>
              <a:prstGeom prst="rect">
                <a:avLst/>
              </a:prstGeom>
            </p:spPr>
            <p:txBody>
              <a:bodyPr wrap="square">
                <a:spAutoFit/>
              </a:bodyPr>
              <a:lstStyle/>
              <a:p>
                <a14:m>
                  <m:oMath xmlns:m="http://schemas.openxmlformats.org/officeDocument/2006/math">
                    <m:r>
                      <a:rPr lang="en-GB" sz="1800" i="1" dirty="0">
                        <a:latin typeface="Cambria Math" panose="02040503050406030204" pitchFamily="18" charset="0"/>
                      </a:rPr>
                      <m:t>𝑛</m:t>
                    </m:r>
                    <m:r>
                      <a:rPr lang="en-GB" sz="1800" i="1" dirty="0">
                        <a:latin typeface="Cambria Math" panose="02040503050406030204" pitchFamily="18" charset="0"/>
                      </a:rPr>
                      <m:t>=</m:t>
                    </m:r>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1</m:t>
                        </m:r>
                      </m:sub>
                    </m:sSub>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2</m:t>
                        </m:r>
                      </m:sub>
                    </m:sSub>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3</m:t>
                        </m:r>
                      </m:sub>
                    </m:sSub>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4</m:t>
                        </m:r>
                      </m:sub>
                    </m:sSub>
                  </m:oMath>
                </a14:m>
                <a:r>
                  <a:rPr lang="en-GB" sz="1800" i="1" dirty="0">
                    <a:latin typeface="Cambria Math" panose="02040503050406030204" pitchFamily="18" charset="0"/>
                  </a:rPr>
                  <a:t>      h = 1</a:t>
                </a:r>
                <a:endParaRPr lang="en-GB" sz="1800" dirty="0">
                  <a:latin typeface="Calibri" panose="020F0502020204030204" pitchFamily="34" charset="0"/>
                  <a:cs typeface="Calibri" panose="020F0502020204030204" pitchFamily="34" charset="0"/>
                </a:endParaRPr>
              </a:p>
              <a:p>
                <a:endParaRPr lang="en-GB" sz="1800" dirty="0">
                  <a:latin typeface="Cambria Math" panose="02040503050406030204" pitchFamily="18" charset="0"/>
                </a:endParaRPr>
              </a:p>
              <a:p>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1</m:t>
                        </m:r>
                      </m:sub>
                    </m:sSub>
                    <m:r>
                      <a:rPr lang="en-GB" sz="1800" i="1" dirty="0">
                        <a:latin typeface="Cambria Math" panose="02040503050406030204" pitchFamily="18" charset="0"/>
                      </a:rPr>
                      <m:t>= </m:t>
                    </m:r>
                  </m:oMath>
                </a14:m>
                <a:r>
                  <a:rPr lang="fr" sz="1800" dirty="0"/>
                  <a:t>2758736250382478263 </a:t>
                </a:r>
              </a:p>
              <a:p>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2</m:t>
                        </m:r>
                      </m:sub>
                    </m:sSub>
                    <m:r>
                      <a:rPr lang="en-GB" sz="1800" i="1" dirty="0">
                        <a:latin typeface="Cambria Math" panose="02040503050406030204" pitchFamily="18" charset="0"/>
                      </a:rPr>
                      <m:t>= </m:t>
                    </m:r>
                  </m:oMath>
                </a14:m>
                <a:r>
                  <a:rPr lang="fr" sz="1800" dirty="0"/>
                  <a:t>8276208751147434787 </a:t>
                </a:r>
              </a:p>
              <a:p>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3</m:t>
                        </m:r>
                      </m:sub>
                    </m:sSub>
                    <m:r>
                      <a:rPr lang="en-GB" sz="1800" i="1" dirty="0">
                        <a:latin typeface="Cambria Math" panose="02040503050406030204" pitchFamily="18" charset="0"/>
                      </a:rPr>
                      <m:t>= </m:t>
                    </m:r>
                  </m:oMath>
                </a14:m>
                <a:r>
                  <a:rPr lang="fr" sz="1800" dirty="0"/>
                  <a:t>30346098754207260883</a:t>
                </a:r>
              </a:p>
              <a:p>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𝑛</m:t>
                        </m:r>
                      </m:e>
                      <m:sub>
                        <m:r>
                          <a:rPr lang="en-GB" sz="1800" i="1" dirty="0">
                            <a:latin typeface="Cambria Math" panose="02040503050406030204" pitchFamily="18" charset="0"/>
                          </a:rPr>
                          <m:t>4</m:t>
                        </m:r>
                      </m:sub>
                    </m:sSub>
                    <m:r>
                      <a:rPr lang="en-GB" sz="1800" i="1" dirty="0">
                        <a:latin typeface="Cambria Math" panose="02040503050406030204" pitchFamily="18" charset="0"/>
                      </a:rPr>
                      <m:t>=</m:t>
                    </m:r>
                  </m:oMath>
                </a14:m>
                <a:r>
                  <a:rPr lang="fr" sz="1800" dirty="0"/>
                  <a:t> 91038296262621782647</a:t>
                </a:r>
                <a:endParaRPr lang="en-US" sz="1800" dirty="0"/>
              </a:p>
            </p:txBody>
          </p:sp>
        </mc:Choice>
        <mc:Fallback xmlns="">
          <p:sp>
            <p:nvSpPr>
              <p:cNvPr id="18" name="Rectangle 17">
                <a:extLst>
                  <a:ext uri="{FF2B5EF4-FFF2-40B4-BE49-F238E27FC236}">
                    <a16:creationId xmlns:a16="http://schemas.microsoft.com/office/drawing/2014/main" id="{8EEAC44A-EAB5-0D49-BB4B-0D694216D93D}"/>
                  </a:ext>
                </a:extLst>
              </p:cNvPr>
              <p:cNvSpPr>
                <a:spLocks noRot="1" noChangeAspect="1" noMove="1" noResize="1" noEditPoints="1" noAdjustHandles="1" noChangeArrowheads="1" noChangeShapeType="1" noTextEdit="1"/>
              </p:cNvSpPr>
              <p:nvPr/>
            </p:nvSpPr>
            <p:spPr>
              <a:xfrm>
                <a:off x="5102583" y="903169"/>
                <a:ext cx="4074161" cy="1754326"/>
              </a:xfrm>
              <a:prstGeom prst="rect">
                <a:avLst/>
              </a:prstGeom>
              <a:blipFill>
                <a:blip r:embed="rId5"/>
                <a:stretch>
                  <a:fillRect t="-719" b="-5036"/>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80EBB0DA-89DD-5947-8156-15FDE49A0E93}"/>
              </a:ext>
            </a:extLst>
          </p:cNvPr>
          <p:cNvGrpSpPr/>
          <p:nvPr/>
        </p:nvGrpSpPr>
        <p:grpSpPr>
          <a:xfrm>
            <a:off x="4799648" y="3505486"/>
            <a:ext cx="3929380" cy="927405"/>
            <a:chOff x="6532918" y="4044040"/>
            <a:chExt cx="5239172" cy="1236542"/>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1BFAEFDD-4881-CF4D-A978-F701C23E32B4}"/>
                    </a:ext>
                  </a:extLst>
                </p:cNvPr>
                <p:cNvSpPr/>
                <p:nvPr/>
              </p:nvSpPr>
              <p:spPr>
                <a:xfrm>
                  <a:off x="6532918" y="4044040"/>
                  <a:ext cx="807828"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800" i="1" dirty="0">
                            <a:latin typeface="Cambria Math" panose="02040503050406030204" pitchFamily="18" charset="0"/>
                          </a:rPr>
                          <m:t>𝑝</m:t>
                        </m:r>
                        <m:r>
                          <a:rPr lang="en-GB" sz="1800" i="1" dirty="0">
                            <a:latin typeface="Cambria Math" panose="02040503050406030204" pitchFamily="18" charset="0"/>
                          </a:rPr>
                          <m:t>=</m:t>
                        </m:r>
                      </m:oMath>
                    </m:oMathPara>
                  </a14:m>
                  <a:endParaRPr lang="en-US" sz="1800" dirty="0">
                    <a:latin typeface="Calibri" panose="020F0502020204030204" pitchFamily="34" charset="0"/>
                    <a:cs typeface="Calibri" panose="020F0502020204030204" pitchFamily="34" charset="0"/>
                  </a:endParaRPr>
                </a:p>
              </p:txBody>
            </p:sp>
          </mc:Choice>
          <mc:Fallback xmlns="">
            <p:sp>
              <p:nvSpPr>
                <p:cNvPr id="23" name="Rectangle 22">
                  <a:extLst>
                    <a:ext uri="{FF2B5EF4-FFF2-40B4-BE49-F238E27FC236}">
                      <a16:creationId xmlns:a16="http://schemas.microsoft.com/office/drawing/2014/main" id="{1BFAEFDD-4881-CF4D-A978-F701C23E32B4}"/>
                    </a:ext>
                  </a:extLst>
                </p:cNvPr>
                <p:cNvSpPr>
                  <a:spLocks noRot="1" noChangeAspect="1" noMove="1" noResize="1" noEditPoints="1" noAdjustHandles="1" noChangeArrowheads="1" noChangeShapeType="1" noTextEdit="1"/>
                </p:cNvSpPr>
                <p:nvPr/>
              </p:nvSpPr>
              <p:spPr>
                <a:xfrm>
                  <a:off x="6532918" y="4044040"/>
                  <a:ext cx="807828" cy="492443"/>
                </a:xfrm>
                <a:prstGeom prst="rect">
                  <a:avLst/>
                </a:prstGeom>
                <a:blipFill>
                  <a:blip r:embed="rId6"/>
                  <a:stretch>
                    <a:fillRect b="-689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C092346-BFDD-A54C-B43A-BADF0FF64AF6}"/>
                </a:ext>
              </a:extLst>
            </p:cNvPr>
            <p:cNvSpPr/>
            <p:nvPr/>
          </p:nvSpPr>
          <p:spPr>
            <a:xfrm>
              <a:off x="7120541" y="4049475"/>
              <a:ext cx="4651549" cy="1231107"/>
            </a:xfrm>
            <a:prstGeom prst="rect">
              <a:avLst/>
            </a:prstGeom>
          </p:spPr>
          <p:txBody>
            <a:bodyPr wrap="square">
              <a:spAutoFit/>
            </a:bodyPr>
            <a:lstStyle/>
            <a:p>
              <a:r>
                <a:rPr lang="en-GB" sz="1800" dirty="0"/>
                <a:t>63076648027364534028465951740325404957612973168788427535105160157981242952139</a:t>
              </a:r>
              <a:endParaRPr lang="en-US" sz="1800" dirty="0"/>
            </a:p>
          </p:txBody>
        </p:sp>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04DBE0A-A07A-ED47-BE2E-317A1D314AF4}"/>
                  </a:ext>
                </a:extLst>
              </p:cNvPr>
              <p:cNvSpPr/>
              <p:nvPr/>
            </p:nvSpPr>
            <p:spPr>
              <a:xfrm>
                <a:off x="971792" y="5043717"/>
                <a:ext cx="1783886" cy="406265"/>
              </a:xfrm>
              <a:prstGeom prst="rect">
                <a:avLst/>
              </a:prstGeom>
            </p:spPr>
            <p:txBody>
              <a:bodyPr wrap="none">
                <a:spAutoFit/>
              </a:bodyPr>
              <a:lstStyle/>
              <a:p>
                <a14:m>
                  <m:oMath xmlns:m="http://schemas.openxmlformats.org/officeDocument/2006/math">
                    <m:sSup>
                      <m:sSupPr>
                        <m:ctrlPr>
                          <a:rPr lang="en-GB" sz="2000" b="1" i="1">
                            <a:latin typeface="Cambria Math" panose="02040503050406030204" pitchFamily="18" charset="0"/>
                          </a:rPr>
                        </m:ctrlPr>
                      </m:sSupPr>
                      <m:e>
                        <m:r>
                          <a:rPr lang="en-GB" sz="2000" b="1" i="1">
                            <a:latin typeface="Cambria Math" panose="02040503050406030204" pitchFamily="18" charset="0"/>
                          </a:rPr>
                          <m:t>𝟐</m:t>
                        </m:r>
                      </m:e>
                      <m:sup>
                        <m:r>
                          <a:rPr lang="en-GB" sz="2000" b="1" i="1">
                            <a:latin typeface="Cambria Math" panose="02040503050406030204" pitchFamily="18" charset="0"/>
                          </a:rPr>
                          <m:t>𝟒𝟒</m:t>
                        </m:r>
                      </m:sup>
                    </m:sSup>
                  </m:oMath>
                </a14:m>
                <a:r>
                  <a:rPr lang="en-US" sz="2000" b="1" dirty="0">
                    <a:latin typeface="Calibri" panose="020F0502020204030204" pitchFamily="34" charset="0"/>
                    <a:cs typeface="Calibri" panose="020F0502020204030204" pitchFamily="34" charset="0"/>
                  </a:rPr>
                  <a:t> operations</a:t>
                </a:r>
              </a:p>
            </p:txBody>
          </p:sp>
        </mc:Choice>
        <mc:Fallback xmlns="">
          <p:sp>
            <p:nvSpPr>
              <p:cNvPr id="13" name="Rectangle 12">
                <a:extLst>
                  <a:ext uri="{FF2B5EF4-FFF2-40B4-BE49-F238E27FC236}">
                    <a16:creationId xmlns:a16="http://schemas.microsoft.com/office/drawing/2014/main" id="{C04DBE0A-A07A-ED47-BE2E-317A1D314AF4}"/>
                  </a:ext>
                </a:extLst>
              </p:cNvPr>
              <p:cNvSpPr>
                <a:spLocks noRot="1" noChangeAspect="1" noMove="1" noResize="1" noEditPoints="1" noAdjustHandles="1" noChangeArrowheads="1" noChangeShapeType="1" noTextEdit="1"/>
              </p:cNvSpPr>
              <p:nvPr/>
            </p:nvSpPr>
            <p:spPr>
              <a:xfrm>
                <a:off x="971792" y="5043717"/>
                <a:ext cx="1783886" cy="406265"/>
              </a:xfrm>
              <a:prstGeom prst="rect">
                <a:avLst/>
              </a:prstGeom>
              <a:blipFill>
                <a:blip r:embed="rId7"/>
                <a:stretch>
                  <a:fillRect t="-6061" r="-2128"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4C951F48-1DA9-424F-811C-EB4B8392393A}"/>
                  </a:ext>
                </a:extLst>
              </p:cNvPr>
              <p:cNvSpPr/>
              <p:nvPr/>
            </p:nvSpPr>
            <p:spPr>
              <a:xfrm>
                <a:off x="5927295" y="5043717"/>
                <a:ext cx="1990673" cy="411651"/>
              </a:xfrm>
              <a:prstGeom prst="rect">
                <a:avLst/>
              </a:prstGeom>
            </p:spPr>
            <p:txBody>
              <a:bodyPr wrap="none">
                <a:spAutoFit/>
              </a:bodyPr>
              <a:lstStyle/>
              <a:p>
                <a14:m>
                  <m:oMath xmlns:m="http://schemas.openxmlformats.org/officeDocument/2006/math">
                    <m:r>
                      <a:rPr lang="en-GB" sz="2000" b="1" i="1">
                        <a:latin typeface="Cambria Math" panose="02040503050406030204" pitchFamily="18" charset="0"/>
                      </a:rPr>
                      <m:t> </m:t>
                    </m:r>
                    <m:sSup>
                      <m:sSupPr>
                        <m:ctrlPr>
                          <a:rPr lang="en-GB" sz="2000" b="1" i="1">
                            <a:latin typeface="Cambria Math" panose="02040503050406030204" pitchFamily="18" charset="0"/>
                          </a:rPr>
                        </m:ctrlPr>
                      </m:sSupPr>
                      <m:e>
                        <m:r>
                          <a:rPr lang="en-GB" sz="2000" b="1" i="1">
                            <a:latin typeface="Cambria Math" panose="02040503050406030204" pitchFamily="18" charset="0"/>
                          </a:rPr>
                          <m:t>𝟐</m:t>
                        </m:r>
                      </m:e>
                      <m:sup>
                        <m:r>
                          <a:rPr lang="en-GB" sz="2000" b="1" i="1">
                            <a:latin typeface="Cambria Math" panose="02040503050406030204" pitchFamily="18" charset="0"/>
                          </a:rPr>
                          <m:t>𝟑𝟓</m:t>
                        </m:r>
                        <m:r>
                          <a:rPr lang="en-GB" sz="2000" b="1" i="1">
                            <a:latin typeface="Cambria Math" panose="02040503050406030204" pitchFamily="18" charset="0"/>
                          </a:rPr>
                          <m:t>.</m:t>
                        </m:r>
                        <m:r>
                          <a:rPr lang="en-GB" sz="2000" b="1" i="1">
                            <a:latin typeface="Cambria Math" panose="02040503050406030204" pitchFamily="18" charset="0"/>
                          </a:rPr>
                          <m:t>𝟓</m:t>
                        </m:r>
                      </m:sup>
                    </m:sSup>
                  </m:oMath>
                </a14:m>
                <a:r>
                  <a:rPr lang="en-US" sz="2000" b="1" dirty="0">
                    <a:latin typeface="Calibri" panose="020F0502020204030204" pitchFamily="34" charset="0"/>
                    <a:cs typeface="Calibri" panose="020F0502020204030204" pitchFamily="34" charset="0"/>
                  </a:rPr>
                  <a:t> operations</a:t>
                </a:r>
              </a:p>
            </p:txBody>
          </p:sp>
        </mc:Choice>
        <mc:Fallback xmlns="">
          <p:sp>
            <p:nvSpPr>
              <p:cNvPr id="25" name="Rectangle 24">
                <a:extLst>
                  <a:ext uri="{FF2B5EF4-FFF2-40B4-BE49-F238E27FC236}">
                    <a16:creationId xmlns:a16="http://schemas.microsoft.com/office/drawing/2014/main" id="{4C951F48-1DA9-424F-811C-EB4B8392393A}"/>
                  </a:ext>
                </a:extLst>
              </p:cNvPr>
              <p:cNvSpPr>
                <a:spLocks noRot="1" noChangeAspect="1" noMove="1" noResize="1" noEditPoints="1" noAdjustHandles="1" noChangeArrowheads="1" noChangeShapeType="1" noTextEdit="1"/>
              </p:cNvSpPr>
              <p:nvPr/>
            </p:nvSpPr>
            <p:spPr>
              <a:xfrm>
                <a:off x="5927295" y="5043717"/>
                <a:ext cx="1990673" cy="411651"/>
              </a:xfrm>
              <a:prstGeom prst="rect">
                <a:avLst/>
              </a:prstGeom>
              <a:blipFill>
                <a:blip r:embed="rId8"/>
                <a:stretch>
                  <a:fillRect l="-1911" t="-2941" r="-1911" b="-20588"/>
                </a:stretch>
              </a:blipFill>
            </p:spPr>
            <p:txBody>
              <a:bodyPr/>
              <a:lstStyle/>
              <a:p>
                <a:r>
                  <a:rPr lang="en-US">
                    <a:noFill/>
                  </a:rPr>
                  <a:t> </a:t>
                </a:r>
              </a:p>
            </p:txBody>
          </p:sp>
        </mc:Fallback>
      </mc:AlternateContent>
      <p:sp>
        <p:nvSpPr>
          <p:cNvPr id="27" name="Text Placeholder 2">
            <a:extLst>
              <a:ext uri="{FF2B5EF4-FFF2-40B4-BE49-F238E27FC236}">
                <a16:creationId xmlns:a16="http://schemas.microsoft.com/office/drawing/2014/main" id="{B932980A-E0A9-4744-A334-07320CB9BCCE}"/>
              </a:ext>
            </a:extLst>
          </p:cNvPr>
          <p:cNvSpPr txBox="1">
            <a:spLocks/>
          </p:cNvSpPr>
          <p:nvPr/>
        </p:nvSpPr>
        <p:spPr>
          <a:xfrm>
            <a:off x="91971" y="5442202"/>
            <a:ext cx="5327415" cy="463757"/>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Tx/>
              <a:buSzTx/>
              <a:buNone/>
              <a:defRPr/>
            </a:pPr>
            <a:r>
              <a:rPr lang="en-GB" sz="2000" i="1" dirty="0"/>
              <a:t>n </a:t>
            </a:r>
            <a:r>
              <a:rPr lang="en-GB" sz="2000" dirty="0"/>
              <a:t>passes 1 round of Miller-Rabin with probability:</a:t>
            </a:r>
          </a:p>
          <a:p>
            <a:pPr marL="0" indent="0">
              <a:lnSpc>
                <a:spcPct val="100000"/>
              </a:lnSpc>
              <a:spcBef>
                <a:spcPts val="0"/>
              </a:spcBef>
              <a:buClrTx/>
              <a:buSzTx/>
              <a:buNone/>
              <a:defRPr/>
            </a:pPr>
            <a:endParaRPr lang="en-GB" sz="2100" i="1" dirty="0"/>
          </a:p>
          <a:p>
            <a:pPr marL="0" indent="0">
              <a:lnSpc>
                <a:spcPct val="100000"/>
              </a:lnSpc>
              <a:spcBef>
                <a:spcPts val="0"/>
              </a:spcBef>
              <a:buClrTx/>
              <a:buSzTx/>
              <a:buNone/>
              <a:defRPr/>
            </a:pPr>
            <a:endParaRPr lang="en-US" sz="2100" dirty="0"/>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519011BB-FD1C-D44D-8032-BE76DA66A7B1}"/>
                  </a:ext>
                </a:extLst>
              </p:cNvPr>
              <p:cNvSpPr/>
              <p:nvPr/>
            </p:nvSpPr>
            <p:spPr>
              <a:xfrm>
                <a:off x="1468149" y="5867663"/>
                <a:ext cx="6751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000" b="1" i="1">
                          <a:latin typeface="Cambria Math" panose="02040503050406030204" pitchFamily="18" charset="0"/>
                        </a:rPr>
                        <m:t>𝟏</m:t>
                      </m:r>
                      <m:r>
                        <a:rPr lang="en-GB" sz="2000" b="1" i="1">
                          <a:latin typeface="Cambria Math" panose="02040503050406030204" pitchFamily="18" charset="0"/>
                        </a:rPr>
                        <m:t>/</m:t>
                      </m:r>
                      <m:r>
                        <a:rPr lang="en-GB" sz="2000" b="1" i="1">
                          <a:latin typeface="Cambria Math" panose="02040503050406030204" pitchFamily="18" charset="0"/>
                        </a:rPr>
                        <m:t>𝟒</m:t>
                      </m:r>
                    </m:oMath>
                  </m:oMathPara>
                </a14:m>
                <a:endParaRPr lang="en-US" sz="2000" b="1" dirty="0">
                  <a:latin typeface="Calibri" panose="020F0502020204030204" pitchFamily="34" charset="0"/>
                  <a:cs typeface="Calibri" panose="020F0502020204030204" pitchFamily="34" charset="0"/>
                </a:endParaRPr>
              </a:p>
            </p:txBody>
          </p:sp>
        </mc:Choice>
        <mc:Fallback xmlns="">
          <p:sp>
            <p:nvSpPr>
              <p:cNvPr id="28" name="Rectangle 27">
                <a:extLst>
                  <a:ext uri="{FF2B5EF4-FFF2-40B4-BE49-F238E27FC236}">
                    <a16:creationId xmlns:a16="http://schemas.microsoft.com/office/drawing/2014/main" id="{519011BB-FD1C-D44D-8032-BE76DA66A7B1}"/>
                  </a:ext>
                </a:extLst>
              </p:cNvPr>
              <p:cNvSpPr>
                <a:spLocks noRot="1" noChangeAspect="1" noMove="1" noResize="1" noEditPoints="1" noAdjustHandles="1" noChangeArrowheads="1" noChangeShapeType="1" noTextEdit="1"/>
              </p:cNvSpPr>
              <p:nvPr/>
            </p:nvSpPr>
            <p:spPr>
              <a:xfrm>
                <a:off x="1468149" y="5867663"/>
                <a:ext cx="675185" cy="400110"/>
              </a:xfrm>
              <a:prstGeom prst="rect">
                <a:avLst/>
              </a:prstGeom>
              <a:blipFill>
                <a:blip r:embed="rId9"/>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052102C1-982A-D34C-A395-1599DFE87F70}"/>
                  </a:ext>
                </a:extLst>
              </p:cNvPr>
              <p:cNvSpPr/>
              <p:nvPr/>
            </p:nvSpPr>
            <p:spPr>
              <a:xfrm>
                <a:off x="6647102" y="5867663"/>
                <a:ext cx="6751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000" b="1" i="1">
                          <a:latin typeface="Cambria Math" panose="02040503050406030204" pitchFamily="18" charset="0"/>
                        </a:rPr>
                        <m:t>𝟏</m:t>
                      </m:r>
                      <m:r>
                        <a:rPr lang="en-GB" sz="2000" b="1" i="1">
                          <a:latin typeface="Cambria Math" panose="02040503050406030204" pitchFamily="18" charset="0"/>
                        </a:rPr>
                        <m:t>/</m:t>
                      </m:r>
                      <m:r>
                        <a:rPr lang="en-GB" sz="2000" b="1" i="1">
                          <a:latin typeface="Cambria Math" panose="02040503050406030204" pitchFamily="18" charset="0"/>
                        </a:rPr>
                        <m:t>𝟖</m:t>
                      </m:r>
                    </m:oMath>
                  </m:oMathPara>
                </a14:m>
                <a:endParaRPr lang="en-US" sz="2000" b="1" dirty="0">
                  <a:latin typeface="Calibri" panose="020F0502020204030204" pitchFamily="34" charset="0"/>
                  <a:cs typeface="Calibri" panose="020F0502020204030204" pitchFamily="34" charset="0"/>
                </a:endParaRPr>
              </a:p>
            </p:txBody>
          </p:sp>
        </mc:Choice>
        <mc:Fallback xmlns="">
          <p:sp>
            <p:nvSpPr>
              <p:cNvPr id="29" name="Rectangle 28">
                <a:extLst>
                  <a:ext uri="{FF2B5EF4-FFF2-40B4-BE49-F238E27FC236}">
                    <a16:creationId xmlns:a16="http://schemas.microsoft.com/office/drawing/2014/main" id="{052102C1-982A-D34C-A395-1599DFE87F70}"/>
                  </a:ext>
                </a:extLst>
              </p:cNvPr>
              <p:cNvSpPr>
                <a:spLocks noRot="1" noChangeAspect="1" noMove="1" noResize="1" noEditPoints="1" noAdjustHandles="1" noChangeArrowheads="1" noChangeShapeType="1" noTextEdit="1"/>
              </p:cNvSpPr>
              <p:nvPr/>
            </p:nvSpPr>
            <p:spPr>
              <a:xfrm>
                <a:off x="6647102" y="5867663"/>
                <a:ext cx="675185" cy="400110"/>
              </a:xfrm>
              <a:prstGeom prst="rect">
                <a:avLst/>
              </a:prstGeom>
              <a:blipFill>
                <a:blip r:embed="rId10"/>
                <a:stretch>
                  <a:fillRect b="-9091"/>
                </a:stretch>
              </a:blipFill>
            </p:spPr>
            <p:txBody>
              <a:bodyPr/>
              <a:lstStyle/>
              <a:p>
                <a:r>
                  <a:rPr lang="en-US">
                    <a:noFill/>
                  </a:rPr>
                  <a:t> </a:t>
                </a:r>
              </a:p>
            </p:txBody>
          </p:sp>
        </mc:Fallback>
      </mc:AlternateContent>
      <p:sp>
        <p:nvSpPr>
          <p:cNvPr id="30" name="Frame 29">
            <a:extLst>
              <a:ext uri="{FF2B5EF4-FFF2-40B4-BE49-F238E27FC236}">
                <a16:creationId xmlns:a16="http://schemas.microsoft.com/office/drawing/2014/main" id="{280DF2E8-4899-F54A-AAD5-74CBBAABEDA0}"/>
              </a:ext>
            </a:extLst>
          </p:cNvPr>
          <p:cNvSpPr/>
          <p:nvPr/>
        </p:nvSpPr>
        <p:spPr>
          <a:xfrm>
            <a:off x="78105" y="4607992"/>
            <a:ext cx="8943671" cy="1843607"/>
          </a:xfrm>
          <a:prstGeom prst="frame">
            <a:avLst>
              <a:gd name="adj1" fmla="val 302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chemeClr val="tx1"/>
              </a:solidFill>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F7DCECB-98CE-7247-BE17-3AAB44DEC8A0}"/>
                  </a:ext>
                </a:extLst>
              </p:cNvPr>
              <p:cNvSpPr/>
              <p:nvPr/>
            </p:nvSpPr>
            <p:spPr>
              <a:xfrm>
                <a:off x="254000" y="2490305"/>
                <a:ext cx="3993407" cy="921663"/>
              </a:xfrm>
              <a:prstGeom prst="rect">
                <a:avLst/>
              </a:prstGeom>
            </p:spPr>
            <p:txBody>
              <a:bodyPr wrap="square">
                <a:spAutoFit/>
              </a:bodyPr>
              <a:lstStyle/>
              <a:p>
                <a:endParaRPr lang="fr" sz="1650" dirty="0"/>
              </a:p>
              <a:p>
                <a14:m>
                  <m:oMath xmlns:m="http://schemas.openxmlformats.org/officeDocument/2006/math">
                    <m:r>
                      <a:rPr lang="en-GB" sz="1800" i="1" dirty="0">
                        <a:latin typeface="Cambria Math" panose="02040503050406030204" pitchFamily="18" charset="0"/>
                      </a:rPr>
                      <m:t>𝐸</m:t>
                    </m:r>
                    <m:r>
                      <a:rPr lang="en-GB" sz="1800" i="1" dirty="0">
                        <a:latin typeface="Cambria Math" panose="02040503050406030204" pitchFamily="18" charset="0"/>
                      </a:rPr>
                      <m:t>(</m:t>
                    </m:r>
                    <m:sSub>
                      <m:sSubPr>
                        <m:ctrlPr>
                          <a:rPr lang="en-GB" sz="1800" i="1">
                            <a:latin typeface="Cambria Math" panose="02040503050406030204" pitchFamily="18" charset="0"/>
                            <a:ea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𝔽</m:t>
                        </m:r>
                      </m:e>
                      <m:sub>
                        <m:r>
                          <a:rPr lang="en-GB" sz="1800" i="1">
                            <a:latin typeface="Cambria Math" panose="02040503050406030204" pitchFamily="18" charset="0"/>
                            <a:ea typeface="Cambria Math" panose="02040503050406030204" pitchFamily="18" charset="0"/>
                          </a:rPr>
                          <m:t>𝑝</m:t>
                        </m:r>
                      </m:sub>
                    </m:sSub>
                    <m:r>
                      <a:rPr lang="en-GB" sz="1800" i="1" dirty="0">
                        <a:latin typeface="Cambria Math" panose="02040503050406030204" pitchFamily="18" charset="0"/>
                      </a:rPr>
                      <m:t>) </m:t>
                    </m:r>
                  </m:oMath>
                </a14:m>
                <a:r>
                  <a:rPr lang="en-GB" sz="1800" dirty="0">
                    <a:latin typeface="Calibri" panose="020F0502020204030204" pitchFamily="34" charset="0"/>
                    <a:cs typeface="Calibri" panose="020F0502020204030204" pitchFamily="34" charset="0"/>
                  </a:rPr>
                  <a:t>defined by</a:t>
                </a:r>
                <a:r>
                  <a:rPr lang="en-GB" sz="1800" dirty="0"/>
                  <a:t> </a:t>
                </a:r>
                <a14:m>
                  <m:oMath xmlns:m="http://schemas.openxmlformats.org/officeDocument/2006/math">
                    <m:sSup>
                      <m:sSupPr>
                        <m:ctrlPr>
                          <a:rPr lang="en-GB" sz="1800" b="1" i="1" dirty="0">
                            <a:latin typeface="Cambria Math" panose="02040503050406030204" pitchFamily="18" charset="0"/>
                          </a:rPr>
                        </m:ctrlPr>
                      </m:sSupPr>
                      <m:e>
                        <m:r>
                          <a:rPr lang="en-GB" sz="1800" b="1" i="1" dirty="0">
                            <a:latin typeface="Cambria Math" panose="02040503050406030204" pitchFamily="18" charset="0"/>
                          </a:rPr>
                          <m:t>𝒚</m:t>
                        </m:r>
                      </m:e>
                      <m:sup>
                        <m:r>
                          <a:rPr lang="en-GB" sz="1800" b="1" i="1" dirty="0">
                            <a:latin typeface="Cambria Math" panose="02040503050406030204" pitchFamily="18" charset="0"/>
                          </a:rPr>
                          <m:t>𝟐</m:t>
                        </m:r>
                      </m:sup>
                    </m:sSup>
                    <m:r>
                      <a:rPr lang="en-GB" sz="1800" b="1" i="1" dirty="0">
                        <a:latin typeface="Cambria Math" panose="02040503050406030204" pitchFamily="18" charset="0"/>
                      </a:rPr>
                      <m:t>= </m:t>
                    </m:r>
                    <m:sSup>
                      <m:sSupPr>
                        <m:ctrlPr>
                          <a:rPr lang="en-GB" sz="1800" b="1" i="1" dirty="0">
                            <a:latin typeface="Cambria Math" panose="02040503050406030204" pitchFamily="18" charset="0"/>
                          </a:rPr>
                        </m:ctrlPr>
                      </m:sSupPr>
                      <m:e>
                        <m:r>
                          <a:rPr lang="en-GB" sz="1800" b="1" i="1" dirty="0">
                            <a:latin typeface="Cambria Math" panose="02040503050406030204" pitchFamily="18" charset="0"/>
                          </a:rPr>
                          <m:t>𝒙</m:t>
                        </m:r>
                      </m:e>
                      <m:sup>
                        <m:r>
                          <a:rPr lang="en-GB" sz="1800" b="1" i="1" dirty="0">
                            <a:latin typeface="Cambria Math" panose="02040503050406030204" pitchFamily="18" charset="0"/>
                          </a:rPr>
                          <m:t>𝟑</m:t>
                        </m:r>
                      </m:sup>
                    </m:sSup>
                    <m:r>
                      <a:rPr lang="en-GB" sz="1800" b="1" i="1" dirty="0">
                        <a:latin typeface="Cambria Math" panose="02040503050406030204" pitchFamily="18" charset="0"/>
                      </a:rPr>
                      <m:t> + </m:t>
                    </m:r>
                    <m:r>
                      <a:rPr lang="en-GB" sz="1800" b="1" i="1" dirty="0">
                        <a:latin typeface="Cambria Math" panose="02040503050406030204" pitchFamily="18" charset="0"/>
                      </a:rPr>
                      <m:t>𝟓</m:t>
                    </m:r>
                  </m:oMath>
                </a14:m>
                <a:r>
                  <a:rPr lang="en-US" sz="1800" b="1" dirty="0"/>
                  <a:t> </a:t>
                </a:r>
                <a:r>
                  <a:rPr lang="en-US" sz="1800" dirty="0"/>
                  <a:t>where</a:t>
                </a:r>
              </a:p>
              <a:p>
                <a:r>
                  <a:rPr lang="en-GB" sz="1800" dirty="0"/>
                  <a:t>       </a:t>
                </a:r>
                <a:endParaRPr lang="en-US" sz="1800" dirty="0"/>
              </a:p>
            </p:txBody>
          </p:sp>
        </mc:Choice>
        <mc:Fallback xmlns="">
          <p:sp>
            <p:nvSpPr>
              <p:cNvPr id="31" name="Rectangle 30">
                <a:extLst>
                  <a:ext uri="{FF2B5EF4-FFF2-40B4-BE49-F238E27FC236}">
                    <a16:creationId xmlns:a16="http://schemas.microsoft.com/office/drawing/2014/main" id="{DF7DCECB-98CE-7247-BE17-3AAB44DEC8A0}"/>
                  </a:ext>
                </a:extLst>
              </p:cNvPr>
              <p:cNvSpPr>
                <a:spLocks noRot="1" noChangeAspect="1" noMove="1" noResize="1" noEditPoints="1" noAdjustHandles="1" noChangeArrowheads="1" noChangeShapeType="1" noTextEdit="1"/>
              </p:cNvSpPr>
              <p:nvPr/>
            </p:nvSpPr>
            <p:spPr>
              <a:xfrm>
                <a:off x="254000" y="2490305"/>
                <a:ext cx="3993407" cy="92166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21893795-8B54-7E4F-BC11-F1D4D9A528E9}"/>
                  </a:ext>
                </a:extLst>
              </p:cNvPr>
              <p:cNvSpPr/>
              <p:nvPr/>
            </p:nvSpPr>
            <p:spPr>
              <a:xfrm>
                <a:off x="4947615" y="2608474"/>
                <a:ext cx="4074161" cy="898579"/>
              </a:xfrm>
              <a:prstGeom prst="rect">
                <a:avLst/>
              </a:prstGeom>
            </p:spPr>
            <p:txBody>
              <a:bodyPr wrap="square">
                <a:spAutoFit/>
              </a:bodyPr>
              <a:lstStyle/>
              <a:p>
                <a:endParaRPr lang="fr" sz="1650" dirty="0"/>
              </a:p>
              <a:p>
                <a14:m>
                  <m:oMath xmlns:m="http://schemas.openxmlformats.org/officeDocument/2006/math">
                    <m:r>
                      <a:rPr lang="en-GB" sz="1800" i="1" dirty="0">
                        <a:latin typeface="Cambria Math" panose="02040503050406030204" pitchFamily="18" charset="0"/>
                      </a:rPr>
                      <m:t>𝐸</m:t>
                    </m:r>
                    <m:r>
                      <a:rPr lang="en-GB" sz="1800" i="1" dirty="0">
                        <a:latin typeface="Cambria Math" panose="02040503050406030204" pitchFamily="18" charset="0"/>
                      </a:rPr>
                      <m:t>(</m:t>
                    </m:r>
                    <m:sSub>
                      <m:sSubPr>
                        <m:ctrlPr>
                          <a:rPr lang="en-GB" sz="1800" i="1">
                            <a:latin typeface="Cambria Math" panose="02040503050406030204" pitchFamily="18" charset="0"/>
                            <a:ea typeface="Cambria Math" panose="02040503050406030204" pitchFamily="18" charset="0"/>
                          </a:rPr>
                        </m:ctrlPr>
                      </m:sSubPr>
                      <m:e>
                        <m:r>
                          <a:rPr lang="en-GB" sz="1800" i="1">
                            <a:latin typeface="Cambria Math" panose="02040503050406030204" pitchFamily="18" charset="0"/>
                            <a:ea typeface="Cambria Math" panose="02040503050406030204" pitchFamily="18" charset="0"/>
                          </a:rPr>
                          <m:t>𝔽</m:t>
                        </m:r>
                      </m:e>
                      <m:sub>
                        <m:r>
                          <a:rPr lang="en-GB" sz="1800" i="1">
                            <a:latin typeface="Cambria Math" panose="02040503050406030204" pitchFamily="18" charset="0"/>
                            <a:ea typeface="Cambria Math" panose="02040503050406030204" pitchFamily="18" charset="0"/>
                          </a:rPr>
                          <m:t>𝑝</m:t>
                        </m:r>
                      </m:sub>
                    </m:sSub>
                    <m:r>
                      <a:rPr lang="en-GB" sz="1800" i="1" dirty="0">
                        <a:latin typeface="Cambria Math" panose="02040503050406030204" pitchFamily="18" charset="0"/>
                      </a:rPr>
                      <m:t>) </m:t>
                    </m:r>
                  </m:oMath>
                </a14:m>
                <a:r>
                  <a:rPr lang="en-GB" sz="1800" dirty="0">
                    <a:latin typeface="Calibri" panose="020F0502020204030204" pitchFamily="34" charset="0"/>
                    <a:cs typeface="Calibri" panose="020F0502020204030204" pitchFamily="34" charset="0"/>
                  </a:rPr>
                  <a:t>defined by</a:t>
                </a:r>
                <a:r>
                  <a:rPr lang="en-GB" sz="1800" dirty="0"/>
                  <a:t> </a:t>
                </a:r>
                <a14:m>
                  <m:oMath xmlns:m="http://schemas.openxmlformats.org/officeDocument/2006/math">
                    <m:sSup>
                      <m:sSupPr>
                        <m:ctrlPr>
                          <a:rPr lang="en-GB" sz="1800" b="1" i="1" dirty="0">
                            <a:latin typeface="Cambria Math" panose="02040503050406030204" pitchFamily="18" charset="0"/>
                          </a:rPr>
                        </m:ctrlPr>
                      </m:sSupPr>
                      <m:e>
                        <m:r>
                          <a:rPr lang="en-GB" sz="1800" b="1" i="1" dirty="0">
                            <a:latin typeface="Cambria Math" panose="02040503050406030204" pitchFamily="18" charset="0"/>
                          </a:rPr>
                          <m:t>𝒚</m:t>
                        </m:r>
                      </m:e>
                      <m:sup>
                        <m:r>
                          <a:rPr lang="en-GB" sz="1800" b="1" i="1" dirty="0">
                            <a:latin typeface="Cambria Math" panose="02040503050406030204" pitchFamily="18" charset="0"/>
                          </a:rPr>
                          <m:t>𝟐</m:t>
                        </m:r>
                      </m:sup>
                    </m:sSup>
                    <m:r>
                      <a:rPr lang="en-GB" sz="1800" b="1" i="1" dirty="0">
                        <a:latin typeface="Cambria Math" panose="02040503050406030204" pitchFamily="18" charset="0"/>
                      </a:rPr>
                      <m:t>= </m:t>
                    </m:r>
                    <m:sSup>
                      <m:sSupPr>
                        <m:ctrlPr>
                          <a:rPr lang="en-GB" sz="1800" b="1" i="1" dirty="0">
                            <a:latin typeface="Cambria Math" panose="02040503050406030204" pitchFamily="18" charset="0"/>
                          </a:rPr>
                        </m:ctrlPr>
                      </m:sSupPr>
                      <m:e>
                        <m:r>
                          <a:rPr lang="en-GB" sz="1800" b="1" i="1" dirty="0">
                            <a:latin typeface="Cambria Math" panose="02040503050406030204" pitchFamily="18" charset="0"/>
                          </a:rPr>
                          <m:t>𝒙</m:t>
                        </m:r>
                      </m:e>
                      <m:sup>
                        <m:r>
                          <a:rPr lang="en-GB" sz="1800" b="1" i="1" dirty="0">
                            <a:latin typeface="Cambria Math" panose="02040503050406030204" pitchFamily="18" charset="0"/>
                          </a:rPr>
                          <m:t>𝟑</m:t>
                        </m:r>
                      </m:sup>
                    </m:sSup>
                    <m:r>
                      <a:rPr lang="en-GB" sz="1800" b="1" i="1" dirty="0">
                        <a:latin typeface="Cambria Math" panose="02040503050406030204" pitchFamily="18" charset="0"/>
                      </a:rPr>
                      <m:t> +</m:t>
                    </m:r>
                    <m:r>
                      <a:rPr lang="en-GB" sz="1800" b="1" i="1" dirty="0">
                        <a:latin typeface="Cambria Math" panose="02040503050406030204" pitchFamily="18" charset="0"/>
                      </a:rPr>
                      <m:t>𝟐</m:t>
                    </m:r>
                  </m:oMath>
                </a14:m>
                <a:r>
                  <a:rPr lang="en-US" sz="1800" b="1" dirty="0"/>
                  <a:t> </a:t>
                </a:r>
                <a:r>
                  <a:rPr lang="en-US" sz="1800" dirty="0"/>
                  <a:t>where</a:t>
                </a:r>
              </a:p>
              <a:p>
                <a:r>
                  <a:rPr lang="en-GB" sz="1650" dirty="0"/>
                  <a:t>       </a:t>
                </a:r>
                <a:endParaRPr lang="en-US" sz="1650" dirty="0"/>
              </a:p>
            </p:txBody>
          </p:sp>
        </mc:Choice>
        <mc:Fallback xmlns="">
          <p:sp>
            <p:nvSpPr>
              <p:cNvPr id="32" name="Rectangle 31">
                <a:extLst>
                  <a:ext uri="{FF2B5EF4-FFF2-40B4-BE49-F238E27FC236}">
                    <a16:creationId xmlns:a16="http://schemas.microsoft.com/office/drawing/2014/main" id="{21893795-8B54-7E4F-BC11-F1D4D9A528E9}"/>
                  </a:ext>
                </a:extLst>
              </p:cNvPr>
              <p:cNvSpPr>
                <a:spLocks noRot="1" noChangeAspect="1" noMove="1" noResize="1" noEditPoints="1" noAdjustHandles="1" noChangeArrowheads="1" noChangeShapeType="1" noTextEdit="1"/>
              </p:cNvSpPr>
              <p:nvPr/>
            </p:nvSpPr>
            <p:spPr>
              <a:xfrm>
                <a:off x="4947615" y="2608474"/>
                <a:ext cx="4074161" cy="898579"/>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938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8" grpId="0"/>
      <p:bldP spid="13" grpId="0"/>
      <p:bldP spid="25" grpId="0"/>
      <p:bldP spid="27" grpId="0"/>
      <p:bldP spid="28" grpId="0"/>
      <p:bldP spid="29" grpId="0"/>
      <p:bldP spid="30" grpId="0" animBg="1"/>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45" y="136524"/>
            <a:ext cx="7886700" cy="994172"/>
          </a:xfrm>
        </p:spPr>
        <p:txBody>
          <a:bodyPr/>
          <a:lstStyle/>
          <a:p>
            <a:r>
              <a:rPr lang="en-US" sz="3600" dirty="0"/>
              <a:t>Overview</a:t>
            </a:r>
          </a:p>
        </p:txBody>
      </p:sp>
      <p:sp>
        <p:nvSpPr>
          <p:cNvPr id="3" name="Text Placeholder 2"/>
          <p:cNvSpPr>
            <a:spLocks noGrp="1"/>
          </p:cNvSpPr>
          <p:nvPr>
            <p:ph type="body" idx="1"/>
          </p:nvPr>
        </p:nvSpPr>
        <p:spPr>
          <a:xfrm>
            <a:off x="628650" y="1130696"/>
            <a:ext cx="7886700" cy="3591323"/>
          </a:xfrm>
        </p:spPr>
        <p:txBody>
          <a:bodyPr/>
          <a:lstStyle/>
          <a:p>
            <a:pPr>
              <a:buClr>
                <a:schemeClr val="bg1">
                  <a:lumMod val="75000"/>
                </a:schemeClr>
              </a:buClr>
            </a:pPr>
            <a:r>
              <a:rPr lang="en-US" sz="2400" dirty="0">
                <a:solidFill>
                  <a:schemeClr val="bg1">
                    <a:lumMod val="75000"/>
                  </a:schemeClr>
                </a:solidFill>
              </a:rPr>
              <a:t>Motivation and Background </a:t>
            </a:r>
          </a:p>
          <a:p>
            <a:pPr>
              <a:buClr>
                <a:schemeClr val="bg1">
                  <a:lumMod val="75000"/>
                </a:schemeClr>
              </a:buClr>
            </a:pPr>
            <a:r>
              <a:rPr lang="en-US" sz="2400" dirty="0">
                <a:solidFill>
                  <a:schemeClr val="bg1">
                    <a:lumMod val="75000"/>
                  </a:schemeClr>
                </a:solidFill>
              </a:rPr>
              <a:t>Fundamentals and Related Work</a:t>
            </a:r>
          </a:p>
          <a:p>
            <a:pPr>
              <a:buClr>
                <a:schemeClr val="bg1">
                  <a:lumMod val="75000"/>
                </a:schemeClr>
              </a:buClr>
            </a:pPr>
            <a:r>
              <a:rPr lang="en-US" sz="2400" dirty="0">
                <a:solidFill>
                  <a:schemeClr val="bg1">
                    <a:lumMod val="75000"/>
                  </a:schemeClr>
                </a:solidFill>
              </a:rPr>
              <a:t>Contributions and Results</a:t>
            </a:r>
          </a:p>
          <a:p>
            <a:r>
              <a:rPr lang="en-US" sz="2400" dirty="0"/>
              <a:t>Conclusions and Recommendations</a:t>
            </a:r>
          </a:p>
        </p:txBody>
      </p:sp>
      <p:sp>
        <p:nvSpPr>
          <p:cNvPr id="4" name="Slide Number Placeholder 3"/>
          <p:cNvSpPr>
            <a:spLocks noGrp="1"/>
          </p:cNvSpPr>
          <p:nvPr>
            <p:ph type="sldNum" idx="12"/>
          </p:nvPr>
        </p:nvSpPr>
        <p:spPr/>
        <p:txBody>
          <a:bodyPr/>
          <a:lstStyle/>
          <a:p>
            <a:fld id="{00000000-1234-1234-1234-123412341234}" type="slidenum">
              <a:rPr lang="uk-UA" smtClean="0"/>
              <a:pPr/>
              <a:t>27</a:t>
            </a:fld>
            <a:endParaRPr lang="uk-UA"/>
          </a:p>
        </p:txBody>
      </p:sp>
    </p:spTree>
    <p:extLst>
      <p:ext uri="{BB962C8B-B14F-4D97-AF65-F5344CB8AC3E}">
        <p14:creationId xmlns:p14="http://schemas.microsoft.com/office/powerpoint/2010/main" val="381104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31" y="934352"/>
            <a:ext cx="9022278" cy="1842534"/>
          </a:xfrm>
        </p:spPr>
        <p:txBody>
          <a:bodyPr/>
          <a:lstStyle/>
          <a:p>
            <a:pPr marL="0" indent="0">
              <a:lnSpc>
                <a:spcPct val="100000"/>
              </a:lnSpc>
              <a:spcBef>
                <a:spcPts val="0"/>
              </a:spcBef>
              <a:buClrTx/>
              <a:buSzTx/>
              <a:buNone/>
              <a:defRPr/>
            </a:pPr>
            <a:r>
              <a:rPr lang="en-GB" sz="2400" b="1" dirty="0"/>
              <a:t>Countermeasures</a:t>
            </a:r>
          </a:p>
          <a:p>
            <a:pPr indent="-342900">
              <a:lnSpc>
                <a:spcPct val="100000"/>
              </a:lnSpc>
              <a:spcBef>
                <a:spcPts val="0"/>
              </a:spcBef>
              <a:buClrTx/>
              <a:buSzTx/>
              <a:defRPr/>
            </a:pPr>
            <a:r>
              <a:rPr lang="en-GB" sz="2000" dirty="0"/>
              <a:t>Use only widely vetted sets of parameters, and eliminate any options for using bespoke parameters.</a:t>
            </a:r>
          </a:p>
          <a:p>
            <a:pPr indent="-342900">
              <a:lnSpc>
                <a:spcPct val="100000"/>
              </a:lnSpc>
              <a:spcBef>
                <a:spcPts val="0"/>
              </a:spcBef>
              <a:buClrTx/>
              <a:buSzTx/>
              <a:defRPr/>
            </a:pPr>
            <a:r>
              <a:rPr lang="en-GB" sz="2000" dirty="0">
                <a:latin typeface="Calibri" panose="020F0502020204030204" pitchFamily="34" charset="0"/>
                <a:cs typeface="Calibri" panose="020F0502020204030204" pitchFamily="34" charset="0"/>
              </a:rPr>
              <a:t>This approach was recently adopted in TLS 1.3, and has is already commonly done in ECDH.</a:t>
            </a:r>
            <a:endParaRPr lang="en-GB" sz="2000" dirty="0"/>
          </a:p>
        </p:txBody>
      </p:sp>
      <p:sp>
        <p:nvSpPr>
          <p:cNvPr id="4" name="Slide Number Placeholder 3"/>
          <p:cNvSpPr>
            <a:spLocks noGrp="1"/>
          </p:cNvSpPr>
          <p:nvPr>
            <p:ph type="sldNum" idx="12"/>
          </p:nvPr>
        </p:nvSpPr>
        <p:spPr/>
        <p:txBody>
          <a:bodyPr/>
          <a:lstStyle/>
          <a:p>
            <a:fld id="{00000000-1234-1234-1234-123412341234}" type="slidenum">
              <a:rPr lang="uk-UA" smtClean="0"/>
              <a:pPr/>
              <a:t>28</a:t>
            </a:fld>
            <a:endParaRPr lang="uk-UA" dirty="0"/>
          </a:p>
        </p:txBody>
      </p:sp>
      <p:sp>
        <p:nvSpPr>
          <p:cNvPr id="5" name="Title 1"/>
          <p:cNvSpPr>
            <a:spLocks noGrp="1"/>
          </p:cNvSpPr>
          <p:nvPr>
            <p:ph type="title"/>
          </p:nvPr>
        </p:nvSpPr>
        <p:spPr>
          <a:xfrm>
            <a:off x="224033" y="58573"/>
            <a:ext cx="7886700" cy="994172"/>
          </a:xfrm>
        </p:spPr>
        <p:txBody>
          <a:bodyPr/>
          <a:lstStyle/>
          <a:p>
            <a:r>
              <a:rPr lang="en-US" sz="3600" dirty="0"/>
              <a:t>Conclusions and Recommendations</a:t>
            </a:r>
          </a:p>
        </p:txBody>
      </p:sp>
      <p:sp>
        <p:nvSpPr>
          <p:cNvPr id="2" name="Rectangle 1">
            <a:extLst>
              <a:ext uri="{FF2B5EF4-FFF2-40B4-BE49-F238E27FC236}">
                <a16:creationId xmlns:a16="http://schemas.microsoft.com/office/drawing/2014/main" id="{4B82BDA6-E7AF-C54F-9E7C-B7971545A8C9}"/>
              </a:ext>
            </a:extLst>
          </p:cNvPr>
          <p:cNvSpPr/>
          <p:nvPr/>
        </p:nvSpPr>
        <p:spPr>
          <a:xfrm>
            <a:off x="0" y="3884808"/>
            <a:ext cx="4427034" cy="2836668"/>
          </a:xfrm>
          <a:prstGeom prst="rect">
            <a:avLst/>
          </a:prstGeom>
        </p:spPr>
        <p:txBody>
          <a:bodyPr wrap="square">
            <a:spAutoFit/>
          </a:bodyPr>
          <a:lstStyle/>
          <a:p>
            <a:pPr>
              <a:buClrTx/>
              <a:defRPr/>
            </a:pPr>
            <a:endParaRPr lang="en-GB" sz="1650" b="1" dirty="0">
              <a:latin typeface="Calibri" panose="020F0502020204030204" pitchFamily="34" charset="0"/>
              <a:cs typeface="Calibri" panose="020F0502020204030204" pitchFamily="34" charset="0"/>
            </a:endParaRPr>
          </a:p>
          <a:p>
            <a:pPr>
              <a:buClrTx/>
              <a:defRPr/>
            </a:pPr>
            <a:r>
              <a:rPr lang="en-GB" sz="2400" b="1" dirty="0">
                <a:latin typeface="Calibri" panose="020F0502020204030204" pitchFamily="34" charset="0"/>
                <a:cs typeface="Calibri" panose="020F0502020204030204" pitchFamily="34" charset="0"/>
              </a:rPr>
              <a:t>Caveats</a:t>
            </a:r>
            <a:endParaRPr lang="en-GB" sz="2000" dirty="0">
              <a:latin typeface="Calibri" panose="020F0502020204030204" pitchFamily="34" charset="0"/>
              <a:cs typeface="Calibri" panose="020F0502020204030204" pitchFamily="34" charset="0"/>
            </a:endParaRPr>
          </a:p>
          <a:p>
            <a:pPr marL="342900" indent="-342900">
              <a:buClrTx/>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Commonly used or standardised DH parameters are an attractive target as the cost of solving many discrete logarithms can be gradually written off over the cost of a large pre-computation - think Logjam.</a:t>
            </a:r>
          </a:p>
          <a:p>
            <a:pPr indent="-342900">
              <a:buClrTx/>
              <a:buFont typeface="Arial" panose="020B0604020202020204" pitchFamily="34" charset="0"/>
              <a:buChar char="•"/>
              <a:defRPr/>
            </a:pPr>
            <a:endParaRPr lang="en-US" sz="15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BED76DD0-3258-6647-8138-A3B0F40D42FD}"/>
              </a:ext>
            </a:extLst>
          </p:cNvPr>
          <p:cNvPicPr>
            <a:picLocks noChangeAspect="1"/>
          </p:cNvPicPr>
          <p:nvPr/>
        </p:nvPicPr>
        <p:blipFill>
          <a:blip r:embed="rId3"/>
          <a:stretch>
            <a:fillRect/>
          </a:stretch>
        </p:blipFill>
        <p:spPr>
          <a:xfrm>
            <a:off x="4167383" y="2532228"/>
            <a:ext cx="5180149" cy="3691054"/>
          </a:xfrm>
          <a:prstGeom prst="rect">
            <a:avLst/>
          </a:prstGeom>
        </p:spPr>
      </p:pic>
      <p:sp>
        <p:nvSpPr>
          <p:cNvPr id="6" name="Rectangle 5">
            <a:extLst>
              <a:ext uri="{FF2B5EF4-FFF2-40B4-BE49-F238E27FC236}">
                <a16:creationId xmlns:a16="http://schemas.microsoft.com/office/drawing/2014/main" id="{CF58711C-3895-5746-8D00-678986BDBFD7}"/>
              </a:ext>
            </a:extLst>
          </p:cNvPr>
          <p:cNvSpPr/>
          <p:nvPr/>
        </p:nvSpPr>
        <p:spPr>
          <a:xfrm>
            <a:off x="0" y="2641391"/>
            <a:ext cx="4507108" cy="1323439"/>
          </a:xfrm>
          <a:prstGeom prst="rect">
            <a:avLst/>
          </a:prstGeom>
        </p:spPr>
        <p:txBody>
          <a:bodyPr wrap="square">
            <a:spAutoFit/>
          </a:bodyPr>
          <a:lstStyle/>
          <a:p>
            <a:pPr marL="257175" indent="-257175">
              <a:buClrTx/>
              <a:buFont typeface="Arial" panose="020B0604020202020204" pitchFamily="34" charset="0"/>
              <a:buChar char="•"/>
              <a:defRPr/>
            </a:pPr>
            <a:r>
              <a:rPr lang="en-GB" sz="2000" dirty="0">
                <a:latin typeface="Calibri" panose="020F0502020204030204" pitchFamily="34" charset="0"/>
                <a:cs typeface="Calibri" panose="020F0502020204030204" pitchFamily="34" charset="0"/>
              </a:rPr>
              <a:t>Employ robust primality testing as part of parameter validation. For example, at least 64 rounds of Miller-Rabin tests, or the Baillie-PSW primality test.</a:t>
            </a:r>
          </a:p>
        </p:txBody>
      </p:sp>
    </p:spTree>
    <p:extLst>
      <p:ext uri="{BB962C8B-B14F-4D97-AF65-F5344CB8AC3E}">
        <p14:creationId xmlns:p14="http://schemas.microsoft.com/office/powerpoint/2010/main" val="31508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1" build="allAtOnce"/>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body" idx="1"/>
          </p:nvPr>
        </p:nvSpPr>
        <p:spPr>
          <a:xfrm>
            <a:off x="437261" y="1111250"/>
            <a:ext cx="7886699" cy="1269562"/>
          </a:xfrm>
          <a:prstGeom prst="rect">
            <a:avLst/>
          </a:prstGeom>
        </p:spPr>
        <p:txBody>
          <a:bodyPr spcFirstLastPara="1" wrap="square" lIns="68569" tIns="68569" rIns="68569" bIns="68569" anchor="t" anchorCtr="0">
            <a:noAutofit/>
          </a:bodyPr>
          <a:lstStyle/>
          <a:p>
            <a:pPr marL="171450" indent="-38100">
              <a:buNone/>
            </a:pPr>
            <a:r>
              <a:rPr lang="en-US" sz="2400" b="1" dirty="0"/>
              <a:t>Email</a:t>
            </a:r>
            <a:r>
              <a:rPr lang="en-US" sz="2400" dirty="0"/>
              <a:t>:  jake.massimo.2015@rhul.ac.uk </a:t>
            </a:r>
          </a:p>
          <a:p>
            <a:pPr marL="171450" indent="-38100">
              <a:buNone/>
            </a:pPr>
            <a:r>
              <a:rPr lang="en-GB" sz="2400" dirty="0"/>
              <a:t>		  </a:t>
            </a:r>
            <a:r>
              <a:rPr lang="en-GB" sz="2400" dirty="0" err="1"/>
              <a:t>s.galbraith@auckland.ac.nz</a:t>
            </a:r>
            <a:r>
              <a:rPr lang="en-US" sz="2400" dirty="0"/>
              <a:t> </a:t>
            </a:r>
          </a:p>
          <a:p>
            <a:pPr marL="171450" indent="-38100">
              <a:buNone/>
            </a:pPr>
            <a:r>
              <a:rPr lang="en-US" sz="2400" dirty="0"/>
              <a:t>             </a:t>
            </a:r>
            <a:r>
              <a:rPr lang="en-US" sz="2400" dirty="0" err="1"/>
              <a:t>kenny.paterson@inf.ethz.ch</a:t>
            </a:r>
            <a:r>
              <a:rPr lang="en-US" sz="2400" dirty="0"/>
              <a:t> </a:t>
            </a:r>
          </a:p>
        </p:txBody>
      </p:sp>
      <p:pic>
        <p:nvPicPr>
          <p:cNvPr id="152" name="Google Shape;152;p22"/>
          <p:cNvPicPr preferRelativeResize="0"/>
          <p:nvPr/>
        </p:nvPicPr>
        <p:blipFill>
          <a:blip r:embed="rId3">
            <a:alphaModFix/>
          </a:blip>
          <a:stretch>
            <a:fillRect/>
          </a:stretch>
        </p:blipFill>
        <p:spPr>
          <a:xfrm>
            <a:off x="615950" y="4989946"/>
            <a:ext cx="2101074" cy="501964"/>
          </a:xfrm>
          <a:prstGeom prst="rect">
            <a:avLst/>
          </a:prstGeom>
          <a:noFill/>
          <a:ln>
            <a:noFill/>
          </a:ln>
        </p:spPr>
      </p:pic>
      <p:sp>
        <p:nvSpPr>
          <p:cNvPr id="154" name="Google Shape;154;p22"/>
          <p:cNvSpPr txBox="1">
            <a:spLocks noGrp="1"/>
          </p:cNvSpPr>
          <p:nvPr>
            <p:ph type="sldNum" idx="12"/>
          </p:nvPr>
        </p:nvSpPr>
        <p:spPr>
          <a:xfrm>
            <a:off x="6457950" y="5624513"/>
            <a:ext cx="2057400" cy="273825"/>
          </a:xfrm>
          <a:prstGeom prst="rect">
            <a:avLst/>
          </a:prstGeom>
        </p:spPr>
        <p:txBody>
          <a:bodyPr spcFirstLastPara="1" wrap="square" lIns="68569" tIns="34275" rIns="68569" bIns="34275" anchor="ctr" anchorCtr="0">
            <a:noAutofit/>
          </a:bodyPr>
          <a:lstStyle/>
          <a:p>
            <a:fld id="{00000000-1234-1234-1234-123412341234}" type="slidenum">
              <a:rPr lang="en-US"/>
              <a:pPr/>
              <a:t>29</a:t>
            </a:fld>
            <a:endParaRPr/>
          </a:p>
        </p:txBody>
      </p:sp>
      <p:pic>
        <p:nvPicPr>
          <p:cNvPr id="156" name="Google Shape;156;p22"/>
          <p:cNvPicPr preferRelativeResize="0"/>
          <p:nvPr/>
        </p:nvPicPr>
        <p:blipFill>
          <a:blip r:embed="rId4">
            <a:alphaModFix/>
          </a:blip>
          <a:stretch>
            <a:fillRect/>
          </a:stretch>
        </p:blipFill>
        <p:spPr>
          <a:xfrm>
            <a:off x="4892038" y="5698433"/>
            <a:ext cx="4052250" cy="992474"/>
          </a:xfrm>
          <a:prstGeom prst="rect">
            <a:avLst/>
          </a:prstGeom>
          <a:noFill/>
          <a:ln>
            <a:noFill/>
          </a:ln>
        </p:spPr>
      </p:pic>
      <p:sp>
        <p:nvSpPr>
          <p:cNvPr id="157" name="Google Shape;157;p22"/>
          <p:cNvSpPr txBox="1">
            <a:spLocks noGrp="1"/>
          </p:cNvSpPr>
          <p:nvPr>
            <p:ph type="body" idx="1"/>
          </p:nvPr>
        </p:nvSpPr>
        <p:spPr>
          <a:xfrm>
            <a:off x="526469" y="2534578"/>
            <a:ext cx="8668331" cy="2322766"/>
          </a:xfrm>
          <a:prstGeom prst="rect">
            <a:avLst/>
          </a:prstGeom>
        </p:spPr>
        <p:txBody>
          <a:bodyPr spcFirstLastPara="1" wrap="square" lIns="68569" tIns="68569" rIns="68569" bIns="68569" anchor="t" anchorCtr="0">
            <a:noAutofit/>
          </a:bodyPr>
          <a:lstStyle/>
          <a:p>
            <a:pPr marL="38100" indent="0">
              <a:buNone/>
            </a:pPr>
            <a:r>
              <a:rPr lang="en-US" sz="2400" b="1" dirty="0"/>
              <a:t>Full Paper:</a:t>
            </a:r>
          </a:p>
          <a:p>
            <a:pPr marL="38100" indent="0">
              <a:buNone/>
            </a:pPr>
            <a:r>
              <a:rPr lang="en-US" sz="2400" dirty="0"/>
              <a:t>https://eprint.iacr.org/</a:t>
            </a:r>
            <a:r>
              <a:rPr lang="en-GB" sz="2400" b="1" dirty="0"/>
              <a:t>2019/032</a:t>
            </a:r>
          </a:p>
          <a:p>
            <a:pPr marL="38100" indent="0">
              <a:buNone/>
            </a:pPr>
            <a:endParaRPr lang="en-GB" sz="2400" b="1" dirty="0"/>
          </a:p>
          <a:p>
            <a:pPr marL="38100" indent="0">
              <a:buNone/>
            </a:pPr>
            <a:r>
              <a:rPr lang="en-US" sz="2400" b="1" dirty="0"/>
              <a:t>Keywords: </a:t>
            </a:r>
            <a:r>
              <a:rPr lang="en-GB" sz="2400" dirty="0"/>
              <a:t>Primality testing, Miller-Rabin test, Diffie-Hellman, 		        PAKE, Elliptic Curve Diffie-Hellman, Carmichael numbers</a:t>
            </a:r>
          </a:p>
          <a:p>
            <a:pPr marL="38100" indent="0">
              <a:buNone/>
            </a:pPr>
            <a:br>
              <a:rPr lang="en-GB" dirty="0"/>
            </a:br>
            <a:endParaRPr lang="en-US" dirty="0"/>
          </a:p>
        </p:txBody>
      </p:sp>
      <p:sp>
        <p:nvSpPr>
          <p:cNvPr id="2" name="AutoShape 2" descr="mage result for cloudflare"/>
          <p:cNvSpPr>
            <a:spLocks noChangeAspect="1" noChangeArrowheads="1"/>
          </p:cNvSpPr>
          <p:nvPr/>
        </p:nvSpPr>
        <p:spPr bwMode="auto">
          <a:xfrm>
            <a:off x="0" y="8572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3" name="AutoShape 4" descr="data:image/png;base64,iVBORw0KGgoAAAANSUhEUgAAAXMAAACICAMAAAAiRvvOAAAA8FBMVEX////0gSBAQEH6rT/zeQA9PT772L44ODlPT1AzMzSLi4wpKSs7Ozzs7OwxMTL8yo/6qzawsLBpaWrW1taamprm5uanp6fzdgB7e3tFRUZdXV6+vr739/f0fhfx8fFjY2P6qC0mJijGxsb/+/b80JhVVVaDg4NKSkvd3d3+9O3ExMSfn6D6zrDPz89zc3Surq75wJn2lk2Tk5T2nl3+8Nz1ijL93rceHiD6sUn849H4tIT+7+T92az3qnP7yIf7tlb+5sr1kUD7umQGBgr6xab7w3r+6tH3o2P0hyz4uIz3p27707r84Mr6yqr2l1T7uWBXI/g1AAAMdklEQVR4nO2caUPaShSGKSSEISFFkZ0giEEs4Fa1KrVq77VqF+///zc3y0wyGyEBQjSdp5+ahJkzb86cObPETEYgEAgEAoFAIBAIBAKBQCCIhcH15OT29fTh4uH0882/+VnS9qSdwfXLRV2SJAMhSXXj6UToHhvXL891yfhAY0j1ixchewwMJq+SxOjtyS49/U7awtRx8szxcFL213zSRqaK/MVcF8dVPxURZl0Mnhb4uK/6SdK2poS8EU5xG+Hqa+GmHlpx29WNX0kb/O4ZnIaI5KSri/iyGocP4eOKJ/pN0la/aw4voktuiX6btN3vmMESXi48fTVOl5NcxPTluYk6fGKiiznpUkwiJYkUhsjTl2C2vJfbmp8mbf97ZMnxEyFCenROVnJzi/ph0k14bxyu5uUWxlPSbXhv3K7q5lZ0EbsYkZit7OaWo78m3Yq3zeA6P5lM8rMB/P/L6m5uOfp1om162+R/XkgOxsXTL1v2wRoUtxz9Z9INe7NMsK1Ow5CMG+vSOtzcQqQuXK4v6I03Scp/XkM4t0v6k3Tr3iSTOkfekNufCzE+J928t8ifNQWReaKL4MLwK17JxfIiy/WaYshcDLF5QbP0nkRozcXqIkXMwfyDu7h43+uVr+4e9y9/JN3et0DciluazzKZu3LOolzu9Xrfv/7tY2rcA6ibKw56OQ9L+O+Xg8WWpZfXuKP5B+lXJnOJaW7L3ru7TLrhyTFYZbszHBeWTz+WcxS9u782sv+OP7TYmSIjua36418aYP6NP2u5zmR+9Dia58q5v9PVbzeSnO/z/Nx29a9Jtz8JnuLWXJpYtdzxJbdE/5i0AAkQu+aGFbRn8yS3g3rSCmyem5g1dw648MM5FP1b0hJsnLjHUMOu5DJA81xvP2kNNk3MuWLdOWnxdc4QCkW/T1iDDTKbnPw8fY5VcunFqSnQz62c8S85STp7eajbX+zHKzn81CIontuaf09Wi82Qf5XWtdsZJLl3yuIqUPNcL/2LL9enGxCc+KDoa7Cj58ppXwV42YjiRh0/Bn0XOIrmyunOXQ4jf+q5lOLSA3FkbnC3IKSn2dFnHzbg5IZ0MaEr3i8HuXqaHX1JyY1wuMcdpecn3uGKw/3/ruytuV6v7EKIfrVxKTZFSMlRDvlscWHzYHNq82rx2eLJ4qfNrcONzYvNyeR67nbn4fn5+Y/7y6/7+x+/PT4SyUwvtcu6z+EknxziDDzWa8w5HuLLaV12CffZxKaOo5CL6nebqXTThF5beZlMJr8c8ja/ba4dzmcu0P0jGjCYWaHFji1WaPlOpY8pXQAI/acSpADqXNxvBaxh4Pn2DzecDy4fcz0IZwhN61w0/q1PG0Oq3zCqz75ZSgcm6LlyGneMBkv9RZBlkAzyW7lBcG4ONU/jhlH8B7Y8DOIDxfurxYpb/JfCqWjsO5+46M9+eNlfsL6FuEqf5qt/0hwF/zv/byElz12l7+RofnOhxcJ4gNWGljxXTp/mLxv18w+SGynCBhab9Gm+pg8Pw+L+PYv7CJKnMLbEu9nM1/xwwZ4cwV3qxtDBRsM5jC0fQyWJLinciN7AOXMcZwydRZA8jQuLhxvW3D50HsXN03hEd8OaO5/hzj2Ny9X8PGmJ1s6mY8sh+d3WYlKYtqznb7GEltz+40T3aOMzDL30DaFWfl4PWhVfM87ZltnHKNwnLVAMDPIbRPzdM4FAIBAIBAKBQCAQpJLOSr+ujiqVUbW7JlvipOOStBmldmPXLJi7jVqFvtUdFm2G1aDfV4pmVgE6kJvbW4zse24JO/4VWCRWF6zF5qzW3uNWNvWf8an598fulfaCtp41CzYyr44uWcXxtMQ8wbHBa0mnNtxaUDtidKQARbZRAChQNpe+KDYq8zJ8pi1dkbMOsgaUHep2TbULAKbvWc4FpY/VBGtxAEBXDs5YSbZUhQFs+/d3gWMoXT1Ft+m0VAZnnJu4GY4lSouSo6qzRngtMSuZSiO4ekixr2R9ZNUkmltSnctgvubFvpzFAc0Rcb8GnHJbvubOhayOa64SRWRlpX9Eq74Fsgwapvm2Zl9hXjnFsQ5/qnNu0mbYcrQIX68q9BN+S9rT7WFtb1E/swsp0E3R1E+sGXM177YYKWR9D39iGc1t8VTK+vVo3kIOAjhhgGNGVsniLhSk+U53uzKu1thiKaqKxhQhc9SYq7nJMUJW8KeX1Nx6YEzUtBbN95CbZ2WTvcs1Qytg422Q5ntbjWl7axpYv0Wn4Ekua16IwDVboPkQCaGoQFMBCusFbCSNormmaL4ZWZ1wRaS59Yz3D0TV/Mh3McCqw9WcePdIc6BjfIEtOSuOdhZ0M1wyAHYbu0CH7dVatBlzNEduI+vFSrfbbZuwPHyEiqL5sNE4aqnIDFnBYzrSvIGDNTGM5lXPza0nj5jbyAy9b6NCfeUDrAD3Gqi1cZCZo3ZAqgGpwGbI6thRZEtWaA8L1rylQclRzDuDjdL9kSe85nLT+U/He3WELK7muAAkYTQ/w0ODwuRGZGOrRWiG6j8INddH9E9Dc+SWIAOviG14pcA3g2KqM0ZBO4HfHyNrnvH7Xx+TZQ2ad1B4Yjojv7HH0FI/J1hZcxScdD+ydaDnquhSoOZF2NOOsWYVnMCAjVDLaI7iLsCygDVoDsPTgVu6fEDP3+jGlpoyZenKmrddN1WG2LUp0Gx05AOBmu+6+mbxibQrcbbfIS9E1Lzitk3b9Z9Bms+btYfQ/MCxV2mUoAV0ukg3tgs1Z/xcKY53fKKsI0A3JeeYVRcUj4M0h25AvLPMCHqC94OlNM+Y7jgK/CtoDN31aeETgcWaT1XUrRuKaxPdIKqxsMo+E8+z+GxVibLKBLtYM+g3QZpXXZPIZpZco3RvYrWc5jC49P0rSHPZBy8ihObuE/ZYBfMtnUoXUWPdyFEd04PbnPw8iubQhlZQ3wjUHMYmYu7SoWPgcpoP3cb5IYo3J4qmOXQRZwJqwijDbaxWHFtYEwFYCzaorEtzc2nNUXAjfgAN9br9uv18ac1hoqh2Mv6oQy4covxcAQCgZbusgk9YV9a8ATVjVixZM7iawyGGTCVgzq96IzurOezY2LIOq3lhbjxfVnPYAZUz1/Qs52nueksBT+O9eA48dBBF8x2FtbwDx1CkUIi8hSwAFqp6F1C+4VvWd3+FBVNG86krML6e4s39fdQomsPfa0M7cNTYd5rhag4ahKKoa4+3MKLkLXAkIVZ7hl9Um3+QmwZqDnurjPWuUtZpDJbkofHKc/yKzhTJaL47Pz+vYuCtXaQ5WlHUHO+UOT3F09wen+H9PbKQlfNzGBuywA/IbegMnmSBmqO1A81EonfgRBZLfdFI61UCh0cZC2mU5h04Qc6q2DMrzomm2FKLD7m6CBsrm60W7Af0KLv63L+IRmakxzFaYfBiLZk+0UB3zGpNt4NNTeT5vgd2UDeGLgVnYoR4hOaj2gGKmniLQ2o+nnO7wRv98HlEhnAwGP2pjrAGzUto4VRp1irVyvEB8ls/MqD06YwbwCrIeWQAsua2jFYEVXyGN0RvtlEpjT410PoVvtqBOrVZMJt+x8/q7LriIs21I8zOY1+aKmf1nXmteKeuuKOOLPP2iZQdXI5jfJNnITVfM131l78V31Y8fUIDNTbxKvpNkWVvbZpcJh15a+xWHTpyNxXXkw2kzJsLqTkM1y5ffCfdAbBpHqiLYnYQgfQMcNrCyVsAUNlV4SCOeK8fBO/gEBPXXU4BiklmT0POM4BYMODvE5GhOaTmRAleQzruu9S2RxXICCYAAKuFHLzg8gOxKsPNz7VomnM0kwn3WqR5Z5sZm0CLWpjutBhLNXKpilOLRm9YrqT5FsyVsDSkBMcVbOuN1BxmCDJ+LGMtmmeKKrltr2hEerRIc6vX6kRjtf6QyVe7JvVmlQPytTC1aGqLHqZW0tykV5gz3jiDjZJUkgbjkYJNEtajeeZTU/dVV9QhGRdKfZmBmuxWtlXvfIui7vI2YTtFb7BwKmlQUzeiFs2K+0fskYUt3bnZZG5AthXGUE/OqVs+uXhbUd1DPVjCAB9DZ4RMt0jV3x+oAlYOmbPLt5B2S9d1e3DUlSK9X1WSCwwmPdkd7RTc3djCzrwkqlsruJVYtTSYZJ+o5Whnjzeza7sHsOj1V4+jA8bQJkoohvBeh/cL/zAFNKOJ7KvAn/m5S4mtpFA4IMamsHT32lvj8afls06riOqi04qlvXZtXGsvPIwgEAgEAoFAIBAIBAKBQPBu+B+spF1kARQ6kgAAAABJRU5ErkJggg=="/>
          <p:cNvSpPr>
            <a:spLocks noChangeAspect="1" noChangeArrowheads="1"/>
          </p:cNvSpPr>
          <p:nvPr/>
        </p:nvSpPr>
        <p:spPr bwMode="auto">
          <a:xfrm>
            <a:off x="114300" y="971550"/>
            <a:ext cx="1318945" cy="13189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13" name="Picture 2" descr="mage result for university of auckland logo">
            <a:extLst>
              <a:ext uri="{FF2B5EF4-FFF2-40B4-BE49-F238E27FC236}">
                <a16:creationId xmlns:a16="http://schemas.microsoft.com/office/drawing/2014/main" id="{9AB277E0-F5E7-1D4B-88A3-22A329ED38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12516" r="10950" b="11288"/>
          <a:stretch/>
        </p:blipFill>
        <p:spPr bwMode="auto">
          <a:xfrm>
            <a:off x="3987753" y="5790075"/>
            <a:ext cx="891585" cy="83458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A1EB16B1-D7FF-414B-AF4A-29A3E09D4A15}"/>
              </a:ext>
            </a:extLst>
          </p:cNvPr>
          <p:cNvSpPr txBox="1">
            <a:spLocks/>
          </p:cNvSpPr>
          <p:nvPr/>
        </p:nvSpPr>
        <p:spPr>
          <a:xfrm>
            <a:off x="292100" y="63500"/>
            <a:ext cx="7886700" cy="994172"/>
          </a:xfrm>
          <a:prstGeom prst="rect">
            <a:avLst/>
          </a:prstGeom>
          <a:noFill/>
          <a:ln>
            <a:noFill/>
          </a:ln>
        </p:spPr>
        <p:txBody>
          <a:bodyPr spcFirstLastPara="1" wrap="square" lIns="68569" tIns="68569" rIns="68569" bIns="68569"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Thanks for Listening!</a:t>
            </a:r>
          </a:p>
        </p:txBody>
      </p:sp>
    </p:spTree>
    <p:extLst>
      <p:ext uri="{BB962C8B-B14F-4D97-AF65-F5344CB8AC3E}">
        <p14:creationId xmlns:p14="http://schemas.microsoft.com/office/powerpoint/2010/main" val="199998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45" y="136524"/>
            <a:ext cx="7886700" cy="994172"/>
          </a:xfrm>
        </p:spPr>
        <p:txBody>
          <a:bodyPr/>
          <a:lstStyle/>
          <a:p>
            <a:r>
              <a:rPr lang="en-US" sz="3600" dirty="0"/>
              <a:t>Overview</a:t>
            </a:r>
          </a:p>
        </p:txBody>
      </p:sp>
      <p:sp>
        <p:nvSpPr>
          <p:cNvPr id="3" name="Text Placeholder 2"/>
          <p:cNvSpPr>
            <a:spLocks noGrp="1"/>
          </p:cNvSpPr>
          <p:nvPr>
            <p:ph type="body" idx="1"/>
          </p:nvPr>
        </p:nvSpPr>
        <p:spPr>
          <a:xfrm>
            <a:off x="628650" y="1130696"/>
            <a:ext cx="7886700" cy="3591323"/>
          </a:xfrm>
        </p:spPr>
        <p:txBody>
          <a:bodyPr/>
          <a:lstStyle/>
          <a:p>
            <a:r>
              <a:rPr lang="en-US" sz="2400" dirty="0"/>
              <a:t>Motivation and Background </a:t>
            </a:r>
          </a:p>
          <a:p>
            <a:pPr>
              <a:buClr>
                <a:schemeClr val="bg1">
                  <a:lumMod val="75000"/>
                </a:schemeClr>
              </a:buClr>
            </a:pPr>
            <a:r>
              <a:rPr lang="en-US" sz="2400" dirty="0">
                <a:solidFill>
                  <a:schemeClr val="bg1">
                    <a:lumMod val="75000"/>
                  </a:schemeClr>
                </a:solidFill>
              </a:rPr>
              <a:t>Fundamentals and Related Work</a:t>
            </a:r>
          </a:p>
          <a:p>
            <a:pPr>
              <a:buClr>
                <a:schemeClr val="bg1">
                  <a:lumMod val="75000"/>
                </a:schemeClr>
              </a:buClr>
            </a:pPr>
            <a:r>
              <a:rPr lang="en-US" sz="2400" dirty="0">
                <a:solidFill>
                  <a:schemeClr val="bg1">
                    <a:lumMod val="75000"/>
                  </a:schemeClr>
                </a:solidFill>
              </a:rPr>
              <a:t>Contributions and Results</a:t>
            </a:r>
          </a:p>
          <a:p>
            <a:pPr>
              <a:buClr>
                <a:schemeClr val="bg1">
                  <a:lumMod val="75000"/>
                </a:schemeClr>
              </a:buClr>
            </a:pPr>
            <a:r>
              <a:rPr lang="en-US" sz="2400" dirty="0">
                <a:solidFill>
                  <a:schemeClr val="bg1">
                    <a:lumMod val="75000"/>
                  </a:schemeClr>
                </a:solidFill>
              </a:rPr>
              <a:t>Conclusions and Recommendations</a:t>
            </a:r>
          </a:p>
        </p:txBody>
      </p:sp>
      <p:sp>
        <p:nvSpPr>
          <p:cNvPr id="4" name="Slide Number Placeholder 3"/>
          <p:cNvSpPr>
            <a:spLocks noGrp="1"/>
          </p:cNvSpPr>
          <p:nvPr>
            <p:ph type="sldNum" idx="12"/>
          </p:nvPr>
        </p:nvSpPr>
        <p:spPr/>
        <p:txBody>
          <a:bodyPr/>
          <a:lstStyle/>
          <a:p>
            <a:fld id="{00000000-1234-1234-1234-123412341234}" type="slidenum">
              <a:rPr lang="uk-UA" smtClean="0"/>
              <a:pPr/>
              <a:t>3</a:t>
            </a:fld>
            <a:endParaRPr lang="uk-UA"/>
          </a:p>
        </p:txBody>
      </p:sp>
    </p:spTree>
    <p:extLst>
      <p:ext uri="{BB962C8B-B14F-4D97-AF65-F5344CB8AC3E}">
        <p14:creationId xmlns:p14="http://schemas.microsoft.com/office/powerpoint/2010/main" val="1214810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852897-376C-DA4C-82EA-F5E7F563E8B9}"/>
              </a:ext>
            </a:extLst>
          </p:cNvPr>
          <p:cNvSpPr>
            <a:spLocks noGrp="1"/>
          </p:cNvSpPr>
          <p:nvPr>
            <p:ph type="sldNum" idx="12"/>
          </p:nvPr>
        </p:nvSpPr>
        <p:spPr/>
        <p:txBody>
          <a:bodyPr/>
          <a:lstStyle/>
          <a:p>
            <a:fld id="{00000000-1234-1234-1234-123412341234}" type="slidenum">
              <a:rPr lang="en-US" smtClean="0"/>
              <a:pPr/>
              <a:t>30</a:t>
            </a:fld>
            <a:endParaRPr lang="en-US"/>
          </a:p>
        </p:txBody>
      </p:sp>
    </p:spTree>
    <p:extLst>
      <p:ext uri="{BB962C8B-B14F-4D97-AF65-F5344CB8AC3E}">
        <p14:creationId xmlns:p14="http://schemas.microsoft.com/office/powerpoint/2010/main" val="296057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36524"/>
            <a:ext cx="7886700" cy="994172"/>
          </a:xfrm>
        </p:spPr>
        <p:txBody>
          <a:bodyPr/>
          <a:lstStyle/>
          <a:p>
            <a:r>
              <a:rPr lang="en-US" sz="3600" dirty="0"/>
              <a:t>Motivation and Background</a:t>
            </a:r>
          </a:p>
        </p:txBody>
      </p:sp>
      <p:sp>
        <p:nvSpPr>
          <p:cNvPr id="4" name="Slide Number Placeholder 3"/>
          <p:cNvSpPr>
            <a:spLocks noGrp="1"/>
          </p:cNvSpPr>
          <p:nvPr>
            <p:ph type="sldNum" idx="12"/>
          </p:nvPr>
        </p:nvSpPr>
        <p:spPr/>
        <p:txBody>
          <a:bodyPr/>
          <a:lstStyle/>
          <a:p>
            <a:fld id="{00000000-1234-1234-1234-123412341234}" type="slidenum">
              <a:rPr lang="uk-UA" smtClean="0"/>
              <a:pPr/>
              <a:t>4</a:t>
            </a:fld>
            <a:endParaRPr lang="uk-UA"/>
          </a:p>
        </p:txBody>
      </p:sp>
      <p:sp>
        <p:nvSpPr>
          <p:cNvPr id="7" name="Text Placeholder 2">
            <a:extLst>
              <a:ext uri="{FF2B5EF4-FFF2-40B4-BE49-F238E27FC236}">
                <a16:creationId xmlns:a16="http://schemas.microsoft.com/office/drawing/2014/main" id="{0D8DC2E7-C102-CD41-A1BA-67F0F44576AA}"/>
              </a:ext>
            </a:extLst>
          </p:cNvPr>
          <p:cNvSpPr txBox="1">
            <a:spLocks/>
          </p:cNvSpPr>
          <p:nvPr/>
        </p:nvSpPr>
        <p:spPr>
          <a:xfrm>
            <a:off x="285750" y="1130696"/>
            <a:ext cx="8572500" cy="3591323"/>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sz="2400" dirty="0"/>
              <a:t>We consider the problem of constructing Diffie-Hellman parameters for which the Discrete Logarithm Problem (DLP) is relatively easy to solve.</a:t>
            </a:r>
          </a:p>
          <a:p>
            <a:r>
              <a:rPr lang="en-GB" sz="2400" dirty="0"/>
              <a:t>The best known attack against Diffie-Hellman is for an eavesdropper to compute the private exponent </a:t>
            </a:r>
            <a:r>
              <a:rPr lang="en-GB" sz="2400" i="1" dirty="0"/>
              <a:t>x</a:t>
            </a:r>
            <a:r>
              <a:rPr lang="en-GB" sz="2400" dirty="0"/>
              <a:t> by calculating the discrete log of one of Alice or Bob’s public value </a:t>
            </a:r>
            <a:r>
              <a:rPr lang="en-GB" sz="2400" i="1" dirty="0"/>
              <a:t>y</a:t>
            </a:r>
            <a:r>
              <a:rPr lang="en-GB" sz="2400" dirty="0"/>
              <a:t>. </a:t>
            </a:r>
          </a:p>
          <a:p>
            <a:r>
              <a:rPr lang="en-GB" sz="2400" dirty="0"/>
              <a:t>There are several families of discrete log algorithms, each of which apply to special types of groups and parameter choices. Some include:</a:t>
            </a:r>
          </a:p>
          <a:p>
            <a:pPr lvl="1"/>
            <a:r>
              <a:rPr lang="en-GB" dirty="0"/>
              <a:t>Small prime moduli </a:t>
            </a:r>
            <a:r>
              <a:rPr lang="en-GB" i="1" dirty="0"/>
              <a:t>p</a:t>
            </a:r>
            <a:endParaRPr lang="en-GB" dirty="0"/>
          </a:p>
          <a:p>
            <a:pPr lvl="1"/>
            <a:r>
              <a:rPr lang="en-GB" dirty="0"/>
              <a:t>Choosing short exponents</a:t>
            </a:r>
          </a:p>
          <a:p>
            <a:pPr lvl="1"/>
            <a:r>
              <a:rPr lang="en-GB" dirty="0"/>
              <a:t>Generating public keys that sit in small-order groups </a:t>
            </a:r>
          </a:p>
          <a:p>
            <a:pPr lvl="1"/>
            <a:r>
              <a:rPr lang="en-GB" dirty="0"/>
              <a:t>Composite-order groups</a:t>
            </a:r>
          </a:p>
          <a:p>
            <a:pPr lvl="1"/>
            <a:endParaRPr lang="en-GB" sz="1800" dirty="0"/>
          </a:p>
          <a:p>
            <a:pPr lvl="1"/>
            <a:endParaRPr lang="en-US" sz="1800" dirty="0"/>
          </a:p>
        </p:txBody>
      </p:sp>
    </p:spTree>
    <p:extLst>
      <p:ext uri="{BB962C8B-B14F-4D97-AF65-F5344CB8AC3E}">
        <p14:creationId xmlns:p14="http://schemas.microsoft.com/office/powerpoint/2010/main" val="71328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76" y="136524"/>
            <a:ext cx="7886700" cy="994172"/>
          </a:xfrm>
        </p:spPr>
        <p:txBody>
          <a:bodyPr/>
          <a:lstStyle/>
          <a:p>
            <a:r>
              <a:rPr lang="en-US" sz="3600" dirty="0"/>
              <a:t>Background and Related Work</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3902637" y="1130695"/>
                <a:ext cx="5381063" cy="5225655"/>
              </a:xfrm>
            </p:spPr>
            <p:txBody>
              <a:bodyPr/>
              <a:lstStyle/>
              <a:p>
                <a:r>
                  <a:rPr lang="en-GB" sz="2300" dirty="0">
                    <a:latin typeface="Calibri" panose="020F0502020204030204" pitchFamily="34" charset="0"/>
                    <a:cs typeface="Calibri" panose="020F0502020204030204" pitchFamily="34" charset="0"/>
                  </a:rPr>
                  <a:t>Fried et al. [FGHT17] constructed large primes </a:t>
                </a:r>
                <a:r>
                  <a:rPr lang="en-GB" sz="2300" i="1" dirty="0">
                    <a:latin typeface="Calibri" panose="020F0502020204030204" pitchFamily="34" charset="0"/>
                    <a:cs typeface="Calibri" panose="020F0502020204030204" pitchFamily="34" charset="0"/>
                  </a:rPr>
                  <a:t>p</a:t>
                </a:r>
                <a:r>
                  <a:rPr lang="en-GB" sz="2300" dirty="0">
                    <a:latin typeface="Calibri" panose="020F0502020204030204" pitchFamily="34" charset="0"/>
                    <a:cs typeface="Calibri" panose="020F0502020204030204" pitchFamily="34" charset="0"/>
                  </a:rPr>
                  <a:t> for which the Special Number Field Sieve makes solving the DLP possible if provided trapdoor information about how </a:t>
                </a:r>
                <a:r>
                  <a:rPr lang="en-GB" sz="2300" i="1" dirty="0">
                    <a:latin typeface="Calibri" panose="020F0502020204030204" pitchFamily="34" charset="0"/>
                    <a:cs typeface="Calibri" panose="020F0502020204030204" pitchFamily="34" charset="0"/>
                  </a:rPr>
                  <a:t>p </a:t>
                </a:r>
                <a:r>
                  <a:rPr lang="en-GB" sz="2300" dirty="0">
                    <a:latin typeface="Calibri" panose="020F0502020204030204" pitchFamily="34" charset="0"/>
                    <a:cs typeface="Calibri" panose="020F0502020204030204" pitchFamily="34" charset="0"/>
                  </a:rPr>
                  <a:t>was generated. </a:t>
                </a:r>
              </a:p>
              <a:p>
                <a:r>
                  <a:rPr lang="en-GB" sz="2300" dirty="0" err="1">
                    <a:latin typeface="Calibri" panose="020F0502020204030204" pitchFamily="34" charset="0"/>
                    <a:cs typeface="Calibri" panose="020F0502020204030204" pitchFamily="34" charset="0"/>
                  </a:rPr>
                  <a:t>Valenta</a:t>
                </a:r>
                <a:r>
                  <a:rPr lang="en-GB" sz="2300" dirty="0">
                    <a:latin typeface="Calibri" panose="020F0502020204030204" pitchFamily="34" charset="0"/>
                    <a:cs typeface="Calibri" panose="020F0502020204030204" pitchFamily="34" charset="0"/>
                  </a:rPr>
                  <a:t> et al. [VASCFHHH16] presented a variety of small subgroup attacks based on Diffie-Hellman schemes using DSA style parameters </a:t>
                </a:r>
                <a14:m>
                  <m:oMath xmlns:m="http://schemas.openxmlformats.org/officeDocument/2006/math">
                    <m:r>
                      <a:rPr lang="en-GB" sz="2300" b="0" i="1" smtClean="0">
                        <a:latin typeface="Cambria Math" panose="02040503050406030204" pitchFamily="18" charset="0"/>
                      </a:rPr>
                      <m:t>𝑝</m:t>
                    </m:r>
                    <m:r>
                      <a:rPr lang="en-GB" sz="2300" b="0" i="1" smtClean="0">
                        <a:latin typeface="Cambria Math" panose="02040503050406030204" pitchFamily="18" charset="0"/>
                      </a:rPr>
                      <m:t>=</m:t>
                    </m:r>
                    <m:r>
                      <a:rPr lang="en-GB" sz="2300" b="0" i="1" smtClean="0">
                        <a:latin typeface="Cambria Math" panose="02040503050406030204" pitchFamily="18" charset="0"/>
                      </a:rPr>
                      <m:t>𝑘𝑞</m:t>
                    </m:r>
                    <m:r>
                      <a:rPr lang="en-GB" sz="2300" b="0" i="1" smtClean="0">
                        <a:latin typeface="Cambria Math" panose="02040503050406030204" pitchFamily="18" charset="0"/>
                      </a:rPr>
                      <m:t>+1</m:t>
                    </m:r>
                    <m:r>
                      <a:rPr lang="en-GB" sz="2300" b="0" i="0" smtClean="0">
                        <a:latin typeface="Cambria Math" panose="02040503050406030204" pitchFamily="18" charset="0"/>
                      </a:rPr>
                      <m:t>.</m:t>
                    </m:r>
                  </m:oMath>
                </a14:m>
                <a:endParaRPr lang="en-GB" sz="2300" dirty="0">
                  <a:latin typeface="Calibri" panose="020F0502020204030204" pitchFamily="34" charset="0"/>
                  <a:cs typeface="Calibri" panose="020F0502020204030204" pitchFamily="34" charset="0"/>
                </a:endParaRPr>
              </a:p>
              <a:p>
                <a:r>
                  <a:rPr lang="en-GB" sz="2300" dirty="0">
                    <a:latin typeface="Calibri" panose="020F0502020204030204" pitchFamily="34" charset="0"/>
                    <a:cs typeface="Calibri" panose="020F0502020204030204" pitchFamily="34" charset="0"/>
                  </a:rPr>
                  <a:t>Albrecht et al. [A</a:t>
                </a:r>
                <a:r>
                  <a:rPr lang="en-GB" sz="2300" b="1" dirty="0">
                    <a:latin typeface="Calibri" panose="020F0502020204030204" pitchFamily="34" charset="0"/>
                    <a:cs typeface="Calibri" panose="020F0502020204030204" pitchFamily="34" charset="0"/>
                  </a:rPr>
                  <a:t>M</a:t>
                </a:r>
                <a:r>
                  <a:rPr lang="en-GB" sz="2300" dirty="0">
                    <a:latin typeface="Calibri" panose="020F0502020204030204" pitchFamily="34" charset="0"/>
                    <a:cs typeface="Calibri" panose="020F0502020204030204" pitchFamily="34" charset="0"/>
                  </a:rPr>
                  <a:t>PS18] provide DH parameters of the form </a:t>
                </a:r>
                <a14:m>
                  <m:oMath xmlns:m="http://schemas.openxmlformats.org/officeDocument/2006/math">
                    <m:r>
                      <a:rPr lang="en-GB" sz="2300" i="1">
                        <a:latin typeface="Cambria Math" panose="02040503050406030204" pitchFamily="18" charset="0"/>
                      </a:rPr>
                      <m:t>𝑝</m:t>
                    </m:r>
                    <m:r>
                      <a:rPr lang="en-GB" sz="2300" i="1">
                        <a:latin typeface="Cambria Math" panose="02040503050406030204" pitchFamily="18" charset="0"/>
                      </a:rPr>
                      <m:t>=</m:t>
                    </m:r>
                    <m:r>
                      <a:rPr lang="en-GB" sz="2300" i="1">
                        <a:latin typeface="Cambria Math" panose="02040503050406030204" pitchFamily="18" charset="0"/>
                      </a:rPr>
                      <m:t>𝑘𝑞</m:t>
                    </m:r>
                    <m:r>
                      <a:rPr lang="en-GB" sz="2300" i="1">
                        <a:latin typeface="Cambria Math" panose="02040503050406030204" pitchFamily="18" charset="0"/>
                      </a:rPr>
                      <m:t>+1 </m:t>
                    </m:r>
                  </m:oMath>
                </a14:m>
                <a:r>
                  <a:rPr lang="en-GB" sz="2300" dirty="0">
                    <a:latin typeface="Calibri" panose="020F0502020204030204" pitchFamily="34" charset="0"/>
                    <a:cs typeface="Calibri" panose="020F0502020204030204" pitchFamily="34" charset="0"/>
                  </a:rPr>
                  <a:t> with a composite </a:t>
                </a:r>
                <a:r>
                  <a:rPr lang="en-GB" sz="2300" i="1" dirty="0">
                    <a:latin typeface="Calibri" panose="020F0502020204030204" pitchFamily="34" charset="0"/>
                    <a:cs typeface="Calibri" panose="020F0502020204030204" pitchFamily="34" charset="0"/>
                  </a:rPr>
                  <a:t>q</a:t>
                </a:r>
                <a:r>
                  <a:rPr lang="en-GB" sz="2300" dirty="0">
                    <a:latin typeface="Calibri" panose="020F0502020204030204" pitchFamily="34" charset="0"/>
                    <a:cs typeface="Calibri" panose="020F0502020204030204" pitchFamily="34" charset="0"/>
                  </a:rPr>
                  <a:t> that appears prime to testing.</a:t>
                </a:r>
                <a:endParaRPr lang="en-US" sz="2300" dirty="0">
                  <a:latin typeface="Calibri" panose="020F0502020204030204" pitchFamily="34" charset="0"/>
                  <a:cs typeface="Calibri" panose="020F0502020204030204" pitchFamily="34"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3902637" y="1130695"/>
                <a:ext cx="5381063" cy="5225655"/>
              </a:xfrm>
              <a:blipFill>
                <a:blip r:embed="rId3"/>
                <a:stretch>
                  <a:fillRect l="-1176"/>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uk-UA" smtClean="0"/>
              <a:pPr/>
              <a:t>5</a:t>
            </a:fld>
            <a:endParaRPr lang="uk-UA"/>
          </a:p>
        </p:txBody>
      </p:sp>
      <p:pic>
        <p:nvPicPr>
          <p:cNvPr id="7" name="Picture 6">
            <a:extLst>
              <a:ext uri="{FF2B5EF4-FFF2-40B4-BE49-F238E27FC236}">
                <a16:creationId xmlns:a16="http://schemas.microsoft.com/office/drawing/2014/main" id="{F7FE7CD9-C68B-324C-B691-689E536914E7}"/>
              </a:ext>
            </a:extLst>
          </p:cNvPr>
          <p:cNvPicPr>
            <a:picLocks noChangeAspect="1"/>
          </p:cNvPicPr>
          <p:nvPr/>
        </p:nvPicPr>
        <p:blipFill>
          <a:blip r:embed="rId4"/>
          <a:stretch>
            <a:fillRect/>
          </a:stretch>
        </p:blipFill>
        <p:spPr>
          <a:xfrm>
            <a:off x="23384" y="1261240"/>
            <a:ext cx="3927434" cy="3593357"/>
          </a:xfrm>
          <a:prstGeom prst="rect">
            <a:avLst/>
          </a:prstGeom>
          <a:effectLst>
            <a:glow rad="101600">
              <a:schemeClr val="accent3">
                <a:satMod val="175000"/>
                <a:alpha val="40000"/>
              </a:schemeClr>
            </a:glow>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6083AF1C-71AF-9A4F-A7C0-4B0543462D29}"/>
              </a:ext>
            </a:extLst>
          </p:cNvPr>
          <p:cNvPicPr>
            <a:picLocks noChangeAspect="1"/>
          </p:cNvPicPr>
          <p:nvPr/>
        </p:nvPicPr>
        <p:blipFill>
          <a:blip r:embed="rId5"/>
          <a:stretch>
            <a:fillRect/>
          </a:stretch>
        </p:blipFill>
        <p:spPr>
          <a:xfrm>
            <a:off x="23649" y="2598944"/>
            <a:ext cx="3935053" cy="2887591"/>
          </a:xfrm>
          <a:prstGeom prst="rect">
            <a:avLst/>
          </a:prstGeom>
          <a:effectLst>
            <a:glow rad="101600">
              <a:schemeClr val="accent3">
                <a:satMod val="175000"/>
                <a:alpha val="40000"/>
              </a:schemeClr>
            </a:glow>
            <a:outerShdw blurRad="50800" dist="38100" algn="l" rotWithShape="0">
              <a:prstClr val="black">
                <a:alpha val="40000"/>
              </a:prstClr>
            </a:outerShdw>
          </a:effectLst>
        </p:spPr>
      </p:pic>
      <p:pic>
        <p:nvPicPr>
          <p:cNvPr id="8" name="Picture 7">
            <a:extLst>
              <a:ext uri="{FF2B5EF4-FFF2-40B4-BE49-F238E27FC236}">
                <a16:creationId xmlns:a16="http://schemas.microsoft.com/office/drawing/2014/main" id="{E91BBD32-F142-3449-AE36-04C18AFBBD46}"/>
              </a:ext>
            </a:extLst>
          </p:cNvPr>
          <p:cNvPicPr>
            <a:picLocks noChangeAspect="1"/>
          </p:cNvPicPr>
          <p:nvPr/>
        </p:nvPicPr>
        <p:blipFill>
          <a:blip r:embed="rId6"/>
          <a:stretch>
            <a:fillRect/>
          </a:stretch>
        </p:blipFill>
        <p:spPr>
          <a:xfrm>
            <a:off x="-2952" y="4019473"/>
            <a:ext cx="3963458" cy="3415663"/>
          </a:xfrm>
          <a:prstGeom prst="rect">
            <a:avLst/>
          </a:prstGeom>
          <a:effectLst>
            <a:glow rad="139700">
              <a:schemeClr val="accent3">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400090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62655"/>
            <a:ext cx="7886700" cy="994172"/>
          </a:xfrm>
        </p:spPr>
        <p:txBody>
          <a:bodyPr/>
          <a:lstStyle/>
          <a:p>
            <a:r>
              <a:rPr lang="en-US" sz="3600" dirty="0"/>
              <a:t>The use of Safe Primes in Diffie-Hellman</a:t>
            </a:r>
          </a:p>
        </p:txBody>
      </p:sp>
      <p:sp>
        <p:nvSpPr>
          <p:cNvPr id="4" name="Slide Number Placeholder 3"/>
          <p:cNvSpPr>
            <a:spLocks noGrp="1"/>
          </p:cNvSpPr>
          <p:nvPr>
            <p:ph type="sldNum" idx="12"/>
          </p:nvPr>
        </p:nvSpPr>
        <p:spPr/>
        <p:txBody>
          <a:bodyPr/>
          <a:lstStyle/>
          <a:p>
            <a:fld id="{00000000-1234-1234-1234-123412341234}" type="slidenum">
              <a:rPr lang="uk-UA" smtClean="0"/>
              <a:pPr/>
              <a:t>6</a:t>
            </a:fld>
            <a:endParaRPr lang="uk-UA"/>
          </a:p>
        </p:txBody>
      </p:sp>
      <mc:AlternateContent xmlns:mc="http://schemas.openxmlformats.org/markup-compatibility/2006" xmlns:a14="http://schemas.microsoft.com/office/drawing/2010/main">
        <mc:Choice Requires="a14">
          <p:sp>
            <p:nvSpPr>
              <p:cNvPr id="7" name="Text Placeholder 2">
                <a:extLst>
                  <a:ext uri="{FF2B5EF4-FFF2-40B4-BE49-F238E27FC236}">
                    <a16:creationId xmlns:a16="http://schemas.microsoft.com/office/drawing/2014/main" id="{0D8DC2E7-C102-CD41-A1BA-67F0F44576AA}"/>
                  </a:ext>
                </a:extLst>
              </p:cNvPr>
              <p:cNvSpPr txBox="1">
                <a:spLocks/>
              </p:cNvSpPr>
              <p:nvPr/>
            </p:nvSpPr>
            <p:spPr>
              <a:xfrm>
                <a:off x="184098" y="1883643"/>
                <a:ext cx="8775804" cy="4837833"/>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sz="2200" dirty="0"/>
                  <a:t>In order to maximize the size of the subgroup used for Diffie-Hellman, we choose </a:t>
                </a:r>
                <a:r>
                  <a:rPr lang="en-GB" sz="2200" i="1" dirty="0"/>
                  <a:t>p</a:t>
                </a:r>
                <a:r>
                  <a:rPr lang="en-GB" sz="2200" dirty="0"/>
                  <a:t> such that </a:t>
                </a:r>
                <a14:m>
                  <m:oMath xmlns:m="http://schemas.openxmlformats.org/officeDocument/2006/math">
                    <m:r>
                      <a:rPr lang="en-GB" sz="2200" i="1">
                        <a:latin typeface="Cambria Math" panose="02040503050406030204" pitchFamily="18" charset="0"/>
                        <a:cs typeface="Calibri" panose="020F0502020204030204" pitchFamily="34" charset="0"/>
                      </a:rPr>
                      <m:t>𝑝</m:t>
                    </m:r>
                    <m:r>
                      <a:rPr lang="en-GB" sz="2200" i="1">
                        <a:latin typeface="Cambria Math" panose="02040503050406030204" pitchFamily="18" charset="0"/>
                        <a:cs typeface="Calibri" panose="020F0502020204030204" pitchFamily="34" charset="0"/>
                      </a:rPr>
                      <m:t>=2</m:t>
                    </m:r>
                    <m:r>
                      <a:rPr lang="en-GB" sz="2200" i="1">
                        <a:latin typeface="Cambria Math" panose="02040503050406030204" pitchFamily="18" charset="0"/>
                        <a:cs typeface="Calibri" panose="020F0502020204030204" pitchFamily="34" charset="0"/>
                      </a:rPr>
                      <m:t>𝑞</m:t>
                    </m:r>
                    <m:r>
                      <a:rPr lang="en-GB" sz="2200" i="1">
                        <a:latin typeface="Cambria Math" panose="02040503050406030204" pitchFamily="18" charset="0"/>
                        <a:cs typeface="Calibri" panose="020F0502020204030204" pitchFamily="34" charset="0"/>
                      </a:rPr>
                      <m:t>+1</m:t>
                    </m:r>
                    <m:r>
                      <a:rPr lang="en-GB" sz="2200">
                        <a:latin typeface="Cambria Math" panose="02040503050406030204" pitchFamily="18" charset="0"/>
                        <a:cs typeface="Calibri" panose="020F0502020204030204" pitchFamily="34" charset="0"/>
                      </a:rPr>
                      <m:t> </m:t>
                    </m:r>
                  </m:oMath>
                </a14:m>
                <a:r>
                  <a:rPr lang="en-GB" sz="2200" dirty="0"/>
                  <a:t>for some prime </a:t>
                </a:r>
                <a:r>
                  <a:rPr lang="en-GB" sz="2200" i="1" dirty="0"/>
                  <a:t>q</a:t>
                </a:r>
                <a:r>
                  <a:rPr lang="en-GB" sz="2200" dirty="0"/>
                  <a:t>.</a:t>
                </a:r>
              </a:p>
              <a:p>
                <a:r>
                  <a:rPr lang="en-GB" sz="2200" dirty="0"/>
                  <a:t>Safe prime parameter sets like the Oakley Group [RFC 3526] are built into numerous standards, including IKE and SSH.</a:t>
                </a:r>
              </a:p>
              <a:p>
                <a:r>
                  <a:rPr lang="en-GB" sz="2200" dirty="0"/>
                  <a:t>OpenSSL, the most widely used open-source cryptographic library and TLS implementation only supports safe prime parameters for DH and has a parameter validation function to enforce this.</a:t>
                </a:r>
              </a:p>
              <a:p>
                <a:pPr marL="38100" indent="0">
                  <a:buNone/>
                </a:pPr>
                <a:r>
                  <a:rPr lang="en-GB" sz="2200" b="1" dirty="0"/>
                  <a:t>Our work presents:</a:t>
                </a:r>
              </a:p>
              <a:p>
                <a:r>
                  <a:rPr lang="en-GB" sz="2200" dirty="0"/>
                  <a:t>Parameter sets in which the DLP is relatively easy to solve via composite order groups (</a:t>
                </a:r>
                <a:r>
                  <a:rPr lang="en-GB" sz="2200" i="1" dirty="0"/>
                  <a:t>q</a:t>
                </a:r>
                <a:r>
                  <a:rPr lang="en-GB" sz="2200" dirty="0"/>
                  <a:t>) that appear to be safe primes by parameter validation functions. </a:t>
                </a:r>
              </a:p>
              <a:p>
                <a:r>
                  <a:rPr lang="en-GB" sz="2200" dirty="0"/>
                  <a:t>Analogous malicious parameter sets for Elliptic Curve Diffie-Hellman. </a:t>
                </a:r>
                <a:endParaRPr lang="en-GB" sz="2200" i="1" dirty="0"/>
              </a:p>
            </p:txBody>
          </p:sp>
        </mc:Choice>
        <mc:Fallback xmlns="">
          <p:sp>
            <p:nvSpPr>
              <p:cNvPr id="7" name="Text Placeholder 2">
                <a:extLst>
                  <a:ext uri="{FF2B5EF4-FFF2-40B4-BE49-F238E27FC236}">
                    <a16:creationId xmlns:a16="http://schemas.microsoft.com/office/drawing/2014/main" id="{0D8DC2E7-C102-CD41-A1BA-67F0F44576AA}"/>
                  </a:ext>
                </a:extLst>
              </p:cNvPr>
              <p:cNvSpPr txBox="1">
                <a:spLocks noRot="1" noChangeAspect="1" noMove="1" noResize="1" noEditPoints="1" noAdjustHandles="1" noChangeArrowheads="1" noChangeShapeType="1" noTextEdit="1"/>
              </p:cNvSpPr>
              <p:nvPr/>
            </p:nvSpPr>
            <p:spPr>
              <a:xfrm>
                <a:off x="184098" y="1883643"/>
                <a:ext cx="8775804" cy="4837833"/>
              </a:xfrm>
              <a:prstGeom prst="rect">
                <a:avLst/>
              </a:prstGeom>
              <a:blipFill>
                <a:blip r:embed="rId3"/>
                <a:stretch>
                  <a:fillRect l="-722" r="-173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EFD34E-D285-BB4C-B9F4-494D9F9085CC}"/>
                  </a:ext>
                </a:extLst>
              </p:cNvPr>
              <p:cNvSpPr txBox="1"/>
              <p:nvPr/>
            </p:nvSpPr>
            <p:spPr>
              <a:xfrm>
                <a:off x="1352394" y="1235781"/>
                <a:ext cx="2495863" cy="4154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700" i="1">
                          <a:latin typeface="Cambria Math" panose="02040503050406030204" pitchFamily="18" charset="0"/>
                          <a:cs typeface="Calibri" panose="020F0502020204030204" pitchFamily="34" charset="0"/>
                        </a:rPr>
                        <m:t>𝑝</m:t>
                      </m:r>
                      <m:r>
                        <a:rPr lang="en-GB" sz="2700" i="1">
                          <a:latin typeface="Cambria Math" panose="02040503050406030204" pitchFamily="18" charset="0"/>
                          <a:cs typeface="Calibri" panose="020F0502020204030204" pitchFamily="34" charset="0"/>
                        </a:rPr>
                        <m:t>=</m:t>
                      </m:r>
                      <m:r>
                        <a:rPr lang="en-GB" sz="2700" i="1">
                          <a:latin typeface="Cambria Math" panose="02040503050406030204" pitchFamily="18" charset="0"/>
                          <a:cs typeface="Calibri" panose="020F0502020204030204" pitchFamily="34" charset="0"/>
                        </a:rPr>
                        <m:t>𝑘𝑞</m:t>
                      </m:r>
                      <m:r>
                        <a:rPr lang="en-GB" sz="2700" i="1">
                          <a:latin typeface="Cambria Math" panose="02040503050406030204" pitchFamily="18" charset="0"/>
                          <a:cs typeface="Calibri" panose="020F0502020204030204" pitchFamily="34" charset="0"/>
                        </a:rPr>
                        <m:t>+1</m:t>
                      </m:r>
                    </m:oMath>
                  </m:oMathPara>
                </a14:m>
                <a:endParaRPr lang="en-US" sz="2700"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13EFD34E-D285-BB4C-B9F4-494D9F9085CC}"/>
                  </a:ext>
                </a:extLst>
              </p:cNvPr>
              <p:cNvSpPr txBox="1">
                <a:spLocks noRot="1" noChangeAspect="1" noMove="1" noResize="1" noEditPoints="1" noAdjustHandles="1" noChangeArrowheads="1" noChangeShapeType="1" noTextEdit="1"/>
              </p:cNvSpPr>
              <p:nvPr/>
            </p:nvSpPr>
            <p:spPr>
              <a:xfrm>
                <a:off x="1352394" y="1235781"/>
                <a:ext cx="2495863" cy="415498"/>
              </a:xfrm>
              <a:prstGeom prst="rect">
                <a:avLst/>
              </a:prstGeom>
              <a:blipFill>
                <a:blip r:embed="rId4"/>
                <a:stretch>
                  <a:fillRect b="-3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3B9503-4893-FF44-BD7F-66F2862E491A}"/>
                  </a:ext>
                </a:extLst>
              </p:cNvPr>
              <p:cNvSpPr txBox="1"/>
              <p:nvPr/>
            </p:nvSpPr>
            <p:spPr>
              <a:xfrm>
                <a:off x="4914901" y="1193999"/>
                <a:ext cx="2495863" cy="4154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700" i="1">
                          <a:latin typeface="Cambria Math" panose="02040503050406030204" pitchFamily="18" charset="0"/>
                          <a:cs typeface="Calibri" panose="020F0502020204030204" pitchFamily="34" charset="0"/>
                        </a:rPr>
                        <m:t>𝑝</m:t>
                      </m:r>
                      <m:r>
                        <a:rPr lang="en-GB" sz="2700" i="1">
                          <a:latin typeface="Cambria Math" panose="02040503050406030204" pitchFamily="18" charset="0"/>
                          <a:cs typeface="Calibri" panose="020F0502020204030204" pitchFamily="34" charset="0"/>
                        </a:rPr>
                        <m:t>=2</m:t>
                      </m:r>
                      <m:r>
                        <a:rPr lang="en-GB" sz="2700" i="1">
                          <a:latin typeface="Cambria Math" panose="02040503050406030204" pitchFamily="18" charset="0"/>
                          <a:cs typeface="Calibri" panose="020F0502020204030204" pitchFamily="34" charset="0"/>
                        </a:rPr>
                        <m:t>𝑞</m:t>
                      </m:r>
                      <m:r>
                        <a:rPr lang="en-GB" sz="2700" i="1">
                          <a:latin typeface="Cambria Math" panose="02040503050406030204" pitchFamily="18" charset="0"/>
                          <a:cs typeface="Calibri" panose="020F0502020204030204" pitchFamily="34" charset="0"/>
                        </a:rPr>
                        <m:t>+1</m:t>
                      </m:r>
                    </m:oMath>
                  </m:oMathPara>
                </a14:m>
                <a:endParaRPr lang="en-US" sz="2700" dirty="0">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343B9503-4893-FF44-BD7F-66F2862E491A}"/>
                  </a:ext>
                </a:extLst>
              </p:cNvPr>
              <p:cNvSpPr txBox="1">
                <a:spLocks noRot="1" noChangeAspect="1" noMove="1" noResize="1" noEditPoints="1" noAdjustHandles="1" noChangeArrowheads="1" noChangeShapeType="1" noTextEdit="1"/>
              </p:cNvSpPr>
              <p:nvPr/>
            </p:nvSpPr>
            <p:spPr>
              <a:xfrm>
                <a:off x="4914901" y="1193999"/>
                <a:ext cx="2495863" cy="415498"/>
              </a:xfrm>
              <a:prstGeom prst="rect">
                <a:avLst/>
              </a:prstGeom>
              <a:blipFill>
                <a:blip r:embed="rId5"/>
                <a:stretch>
                  <a:fillRect b="-29412"/>
                </a:stretch>
              </a:blipFill>
            </p:spPr>
            <p:txBody>
              <a:bodyPr/>
              <a:lstStyle/>
              <a:p>
                <a:r>
                  <a:rPr lang="en-US">
                    <a:noFill/>
                  </a:rPr>
                  <a:t> </a:t>
                </a:r>
              </a:p>
            </p:txBody>
          </p:sp>
        </mc:Fallback>
      </mc:AlternateContent>
      <p:sp>
        <p:nvSpPr>
          <p:cNvPr id="9" name="Right Arrow 8">
            <a:extLst>
              <a:ext uri="{FF2B5EF4-FFF2-40B4-BE49-F238E27FC236}">
                <a16:creationId xmlns:a16="http://schemas.microsoft.com/office/drawing/2014/main" id="{CC5B877D-72AD-8143-B6D2-EAC8CD11FD4C}"/>
              </a:ext>
            </a:extLst>
          </p:cNvPr>
          <p:cNvSpPr/>
          <p:nvPr/>
        </p:nvSpPr>
        <p:spPr>
          <a:xfrm>
            <a:off x="3848257" y="1302458"/>
            <a:ext cx="1066644" cy="30703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3381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p:bldP spid="6"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45" y="136524"/>
            <a:ext cx="7886700" cy="994172"/>
          </a:xfrm>
        </p:spPr>
        <p:txBody>
          <a:bodyPr/>
          <a:lstStyle/>
          <a:p>
            <a:r>
              <a:rPr lang="en-US" sz="3600" dirty="0"/>
              <a:t>Overview</a:t>
            </a:r>
          </a:p>
        </p:txBody>
      </p:sp>
      <p:sp>
        <p:nvSpPr>
          <p:cNvPr id="3" name="Text Placeholder 2"/>
          <p:cNvSpPr>
            <a:spLocks noGrp="1"/>
          </p:cNvSpPr>
          <p:nvPr>
            <p:ph type="body" idx="1"/>
          </p:nvPr>
        </p:nvSpPr>
        <p:spPr>
          <a:xfrm>
            <a:off x="628650" y="1130696"/>
            <a:ext cx="7886700" cy="3591323"/>
          </a:xfrm>
        </p:spPr>
        <p:txBody>
          <a:bodyPr/>
          <a:lstStyle/>
          <a:p>
            <a:pPr>
              <a:buClr>
                <a:schemeClr val="bg1">
                  <a:lumMod val="75000"/>
                </a:schemeClr>
              </a:buClr>
            </a:pPr>
            <a:r>
              <a:rPr lang="en-US" sz="2400" dirty="0">
                <a:solidFill>
                  <a:schemeClr val="bg1">
                    <a:lumMod val="75000"/>
                  </a:schemeClr>
                </a:solidFill>
              </a:rPr>
              <a:t>Motivation and Background </a:t>
            </a:r>
          </a:p>
          <a:p>
            <a:r>
              <a:rPr lang="en-US" sz="2400" dirty="0"/>
              <a:t>Fundamentals and Related Work</a:t>
            </a:r>
          </a:p>
          <a:p>
            <a:pPr>
              <a:buClr>
                <a:schemeClr val="bg1">
                  <a:lumMod val="75000"/>
                </a:schemeClr>
              </a:buClr>
            </a:pPr>
            <a:r>
              <a:rPr lang="en-US" sz="2400" dirty="0">
                <a:solidFill>
                  <a:schemeClr val="bg1">
                    <a:lumMod val="75000"/>
                  </a:schemeClr>
                </a:solidFill>
              </a:rPr>
              <a:t>Contributions and Results</a:t>
            </a:r>
          </a:p>
          <a:p>
            <a:pPr>
              <a:buClr>
                <a:schemeClr val="bg1">
                  <a:lumMod val="75000"/>
                </a:schemeClr>
              </a:buClr>
            </a:pPr>
            <a:r>
              <a:rPr lang="en-US" sz="2400" dirty="0">
                <a:solidFill>
                  <a:schemeClr val="bg1">
                    <a:lumMod val="75000"/>
                  </a:schemeClr>
                </a:solidFill>
              </a:rPr>
              <a:t>Conclusions and Recommendations</a:t>
            </a:r>
          </a:p>
        </p:txBody>
      </p:sp>
      <p:sp>
        <p:nvSpPr>
          <p:cNvPr id="4" name="Slide Number Placeholder 3"/>
          <p:cNvSpPr>
            <a:spLocks noGrp="1"/>
          </p:cNvSpPr>
          <p:nvPr>
            <p:ph type="sldNum" idx="12"/>
          </p:nvPr>
        </p:nvSpPr>
        <p:spPr/>
        <p:txBody>
          <a:bodyPr/>
          <a:lstStyle/>
          <a:p>
            <a:fld id="{00000000-1234-1234-1234-123412341234}" type="slidenum">
              <a:rPr lang="uk-UA" smtClean="0"/>
              <a:pPr/>
              <a:t>7</a:t>
            </a:fld>
            <a:endParaRPr lang="uk-UA"/>
          </a:p>
        </p:txBody>
      </p:sp>
    </p:spTree>
    <p:extLst>
      <p:ext uri="{BB962C8B-B14F-4D97-AF65-F5344CB8AC3E}">
        <p14:creationId xmlns:p14="http://schemas.microsoft.com/office/powerpoint/2010/main" val="1191944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10" y="75803"/>
            <a:ext cx="7886700" cy="994172"/>
          </a:xfrm>
        </p:spPr>
        <p:txBody>
          <a:bodyPr/>
          <a:lstStyle/>
          <a:p>
            <a:r>
              <a:rPr lang="en-US" sz="3600" dirty="0"/>
              <a:t>Fermat Test</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37380" y="1325501"/>
                <a:ext cx="8269240" cy="3477023"/>
              </a:xfrm>
            </p:spPr>
            <p:txBody>
              <a:bodyPr/>
              <a:lstStyle/>
              <a:p>
                <a:pPr marL="38100" indent="0">
                  <a:buNone/>
                </a:pPr>
                <a:r>
                  <a:rPr lang="en-US" sz="2400" b="1" dirty="0"/>
                  <a:t>        Fermat’s Little Theorem</a:t>
                </a:r>
              </a:p>
              <a:p>
                <a:pPr marL="38100" indent="0">
                  <a:buNone/>
                </a:pPr>
                <a:r>
                  <a:rPr lang="en-US" sz="2400" b="1" dirty="0"/>
                  <a:t>        </a:t>
                </a:r>
                <a:r>
                  <a:rPr lang="en-US" sz="2400" dirty="0"/>
                  <a:t>Let </a:t>
                </a:r>
                <a:r>
                  <a:rPr lang="en-US" sz="2400" i="1" dirty="0"/>
                  <a:t>p</a:t>
                </a:r>
                <a:r>
                  <a:rPr lang="en-US" sz="2400" dirty="0"/>
                  <a:t> be a prime number, then for any integer </a:t>
                </a:r>
                <a:r>
                  <a:rPr lang="en-US" sz="2400" i="1" dirty="0"/>
                  <a:t>a</a:t>
                </a:r>
                <a:r>
                  <a:rPr lang="en-US" sz="2400" dirty="0"/>
                  <a:t> we have:</a:t>
                </a:r>
              </a:p>
              <a:p>
                <a:pPr marL="38100" indent="0">
                  <a:buNone/>
                </a:pPr>
                <a:r>
                  <a:rPr lang="en-US" sz="2400" dirty="0"/>
                  <a:t>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charset="0"/>
                          </a:rPr>
                          <m:t>𝑎</m:t>
                        </m:r>
                      </m:e>
                      <m:sup>
                        <m:r>
                          <a:rPr lang="en-GB" sz="2400" b="0" i="1" smtClean="0">
                            <a:latin typeface="Cambria Math" charset="0"/>
                          </a:rPr>
                          <m:t>𝑝</m:t>
                        </m:r>
                      </m:sup>
                    </m:sSup>
                    <m:r>
                      <a:rPr lang="en-GB" sz="2400" b="0" i="1" smtClean="0">
                        <a:latin typeface="Cambria Math" charset="0"/>
                      </a:rPr>
                      <m:t>≡</m:t>
                    </m:r>
                    <m:r>
                      <a:rPr lang="en-GB" sz="2400" b="0" i="1" smtClean="0">
                        <a:latin typeface="Cambria Math" charset="0"/>
                      </a:rPr>
                      <m:t>𝑎</m:t>
                    </m:r>
                    <m:r>
                      <a:rPr lang="en-GB" sz="2400" b="0" i="1" smtClean="0">
                        <a:latin typeface="Cambria Math" charset="0"/>
                      </a:rPr>
                      <m:t> (</m:t>
                    </m:r>
                    <m:r>
                      <a:rPr lang="en-GB" sz="2400" b="0" i="1" smtClean="0">
                        <a:latin typeface="Cambria Math" charset="0"/>
                      </a:rPr>
                      <m:t>𝑚𝑜𝑑</m:t>
                    </m:r>
                    <m:r>
                      <a:rPr lang="en-GB" sz="2400" b="0" i="1" smtClean="0">
                        <a:latin typeface="Cambria Math" charset="0"/>
                      </a:rPr>
                      <m:t> </m:t>
                    </m:r>
                    <m:r>
                      <a:rPr lang="en-GB" sz="2400" b="0" i="1" smtClean="0">
                        <a:latin typeface="Cambria Math" charset="0"/>
                      </a:rPr>
                      <m:t>𝑝</m:t>
                    </m:r>
                    <m:r>
                      <a:rPr lang="en-GB" sz="2400" b="0" i="1" smtClean="0">
                        <a:latin typeface="Cambria Math" charset="0"/>
                      </a:rPr>
                      <m:t>)</m:t>
                    </m:r>
                  </m:oMath>
                </a14:m>
                <a:endParaRPr lang="en-US" sz="2400" dirty="0"/>
              </a:p>
              <a:p>
                <a:pPr marL="38100" indent="0">
                  <a:buNone/>
                </a:pPr>
                <a:endParaRPr lang="en-US" sz="2400" dirty="0"/>
              </a:p>
              <a:p>
                <a:pPr marL="38100" indent="0">
                  <a:buNone/>
                </a:pPr>
                <a:endParaRPr lang="en-US" sz="2400" dirty="0"/>
              </a:p>
              <a:p>
                <a:pPr marL="38100" indent="0">
                  <a:buNone/>
                </a:pPr>
                <a:r>
                  <a:rPr lang="en-US" sz="2400" dirty="0"/>
                  <a:t>To test </a:t>
                </a:r>
                <a:r>
                  <a:rPr lang="en-US" sz="2400" i="1" dirty="0"/>
                  <a:t>n</a:t>
                </a:r>
                <a:r>
                  <a:rPr lang="en-US" sz="2400" dirty="0"/>
                  <a:t> for primality we simply pick a </a:t>
                </a:r>
                <a:r>
                  <a:rPr lang="en-US" sz="2400" b="1" dirty="0"/>
                  <a:t>base</a:t>
                </a:r>
                <a:r>
                  <a:rPr lang="en-US" sz="2400" dirty="0"/>
                  <a:t> </a:t>
                </a:r>
                <a:r>
                  <a:rPr lang="en-US" sz="2400" i="1" dirty="0"/>
                  <a:t>a</a:t>
                </a:r>
                <a:r>
                  <a:rPr lang="en-US" sz="2400" dirty="0"/>
                  <a:t> and apply FLT:</a:t>
                </a:r>
              </a:p>
              <a:p>
                <a:r>
                  <a:rPr lang="en-US" sz="2400" dirty="0">
                    <a:solidFill>
                      <a:schemeClr val="tx1"/>
                    </a:solidFill>
                  </a:rPr>
                  <a:t>If Fermat’s little theorem </a:t>
                </a:r>
                <a:r>
                  <a:rPr lang="en-US" sz="2400" b="1" dirty="0">
                    <a:solidFill>
                      <a:schemeClr val="tx1"/>
                    </a:solidFill>
                  </a:rPr>
                  <a:t>doesn’t </a:t>
                </a:r>
                <a:r>
                  <a:rPr lang="en-US" sz="2400" dirty="0">
                    <a:solidFill>
                      <a:schemeClr val="tx1"/>
                    </a:solidFill>
                  </a:rPr>
                  <a:t>hold </a:t>
                </a:r>
                <a14:m>
                  <m:oMath xmlns:m="http://schemas.openxmlformats.org/officeDocument/2006/math">
                    <m:sSup>
                      <m:sSupPr>
                        <m:ctrlPr>
                          <a:rPr lang="en-GB" sz="2400" i="1">
                            <a:solidFill>
                              <a:schemeClr val="tx1"/>
                            </a:solidFill>
                            <a:latin typeface="Cambria Math" panose="02040503050406030204" pitchFamily="18" charset="0"/>
                          </a:rPr>
                        </m:ctrlPr>
                      </m:sSupPr>
                      <m:e>
                        <m:r>
                          <a:rPr lang="en-GB" sz="2400" i="1">
                            <a:solidFill>
                              <a:schemeClr val="tx1"/>
                            </a:solidFill>
                            <a:latin typeface="Cambria Math" charset="0"/>
                          </a:rPr>
                          <m:t>𝑎</m:t>
                        </m:r>
                      </m:e>
                      <m:sup>
                        <m:r>
                          <a:rPr lang="en-GB" sz="2400" b="0" i="1" smtClean="0">
                            <a:solidFill>
                              <a:schemeClr val="tx1"/>
                            </a:solidFill>
                            <a:latin typeface="Cambria Math" charset="0"/>
                          </a:rPr>
                          <m:t>𝑛</m:t>
                        </m:r>
                      </m:sup>
                    </m:sSup>
                    <m:r>
                      <a:rPr lang="en-GB" sz="2400" b="0" i="1" smtClean="0">
                        <a:solidFill>
                          <a:schemeClr val="tx1"/>
                        </a:solidFill>
                        <a:latin typeface="Cambria Math" charset="0"/>
                        <a:ea typeface="Cambria Math" charset="0"/>
                        <a:cs typeface="Cambria Math" charset="0"/>
                      </a:rPr>
                      <m:t>≢</m:t>
                    </m:r>
                    <m:r>
                      <a:rPr lang="en-GB" sz="2400" b="0" i="1" smtClean="0">
                        <a:solidFill>
                          <a:schemeClr val="tx1"/>
                        </a:solidFill>
                        <a:latin typeface="Cambria Math" charset="0"/>
                      </a:rPr>
                      <m:t> </m:t>
                    </m:r>
                    <m:r>
                      <a:rPr lang="en-GB" sz="2400" i="1">
                        <a:solidFill>
                          <a:schemeClr val="tx1"/>
                        </a:solidFill>
                        <a:latin typeface="Cambria Math" charset="0"/>
                      </a:rPr>
                      <m:t>𝑎</m:t>
                    </m:r>
                    <m:r>
                      <a:rPr lang="en-GB" sz="2400" i="1">
                        <a:solidFill>
                          <a:schemeClr val="tx1"/>
                        </a:solidFill>
                        <a:latin typeface="Cambria Math" charset="0"/>
                      </a:rPr>
                      <m:t> (</m:t>
                    </m:r>
                    <m:r>
                      <a:rPr lang="en-GB" sz="2400" i="1">
                        <a:solidFill>
                          <a:schemeClr val="tx1"/>
                        </a:solidFill>
                        <a:latin typeface="Cambria Math" charset="0"/>
                      </a:rPr>
                      <m:t>𝑚𝑜𝑑</m:t>
                    </m:r>
                    <m:r>
                      <a:rPr lang="en-GB" sz="2400" i="1">
                        <a:solidFill>
                          <a:schemeClr val="tx1"/>
                        </a:solidFill>
                        <a:latin typeface="Cambria Math" charset="0"/>
                      </a:rPr>
                      <m:t> </m:t>
                    </m:r>
                    <m:r>
                      <a:rPr lang="en-GB" sz="2400" b="0" i="1" smtClean="0">
                        <a:solidFill>
                          <a:schemeClr val="tx1"/>
                        </a:solidFill>
                        <a:latin typeface="Cambria Math" charset="0"/>
                      </a:rPr>
                      <m:t>𝑛</m:t>
                    </m:r>
                    <m:r>
                      <a:rPr lang="en-GB" sz="2400" i="1">
                        <a:solidFill>
                          <a:schemeClr val="tx1"/>
                        </a:solidFill>
                        <a:latin typeface="Cambria Math" charset="0"/>
                      </a:rPr>
                      <m:t>)</m:t>
                    </m:r>
                  </m:oMath>
                </a14:m>
                <a:r>
                  <a:rPr lang="en-US" sz="2400" dirty="0">
                    <a:solidFill>
                      <a:schemeClr val="tx1"/>
                    </a:solidFill>
                  </a:rPr>
                  <a:t>, we know that </a:t>
                </a:r>
                <a:r>
                  <a:rPr lang="en-US" sz="2400" i="1" dirty="0">
                    <a:solidFill>
                      <a:schemeClr val="tx1"/>
                    </a:solidFill>
                  </a:rPr>
                  <a:t>n</a:t>
                </a:r>
                <a:r>
                  <a:rPr lang="en-US" sz="2400" dirty="0">
                    <a:solidFill>
                      <a:schemeClr val="tx1"/>
                    </a:solidFill>
                  </a:rPr>
                  <a:t> is </a:t>
                </a:r>
                <a:r>
                  <a:rPr lang="en-US" sz="2400" b="1" dirty="0">
                    <a:solidFill>
                      <a:schemeClr val="tx1"/>
                    </a:solidFill>
                  </a:rPr>
                  <a:t>composite</a:t>
                </a:r>
                <a:r>
                  <a:rPr lang="en-US" sz="2400" dirty="0">
                    <a:solidFill>
                      <a:schemeClr val="tx1"/>
                    </a:solidFill>
                  </a:rPr>
                  <a:t> and we call </a:t>
                </a:r>
                <a:r>
                  <a:rPr lang="en-US" sz="2400" i="1" dirty="0">
                    <a:solidFill>
                      <a:schemeClr val="tx1"/>
                    </a:solidFill>
                  </a:rPr>
                  <a:t>a </a:t>
                </a:r>
                <a:r>
                  <a:rPr lang="en-US" sz="2400" dirty="0">
                    <a:solidFill>
                      <a:schemeClr val="tx1"/>
                    </a:solidFill>
                  </a:rPr>
                  <a:t>a </a:t>
                </a:r>
                <a:r>
                  <a:rPr lang="en-US" sz="2400" b="1" dirty="0">
                    <a:solidFill>
                      <a:schemeClr val="tx1"/>
                    </a:solidFill>
                  </a:rPr>
                  <a:t>witness.</a:t>
                </a:r>
              </a:p>
              <a:p>
                <a:r>
                  <a:rPr lang="en-GB" sz="2400" dirty="0"/>
                  <a:t>If Fermat’s little theorem </a:t>
                </a:r>
                <a:r>
                  <a:rPr lang="en-GB" sz="2400" b="1" dirty="0"/>
                  <a:t>does </a:t>
                </a:r>
                <a:r>
                  <a:rPr lang="en-GB" sz="2400" dirty="0"/>
                  <a:t>hold, we say that </a:t>
                </a:r>
                <a:r>
                  <a:rPr lang="en-GB" sz="2400" i="1" dirty="0"/>
                  <a:t>n </a:t>
                </a:r>
                <a:r>
                  <a:rPr lang="en-GB" sz="2400" dirty="0"/>
                  <a:t>is </a:t>
                </a:r>
                <a:r>
                  <a:rPr lang="en-GB" sz="2400" b="1" dirty="0"/>
                  <a:t>probably prime </a:t>
                </a:r>
                <a:r>
                  <a:rPr lang="en-GB" sz="2400" dirty="0"/>
                  <a:t>and call </a:t>
                </a:r>
                <a:r>
                  <a:rPr lang="en-GB" sz="2400" i="1" dirty="0"/>
                  <a:t>a</a:t>
                </a:r>
                <a:r>
                  <a:rPr lang="en-GB" sz="2400" dirty="0"/>
                  <a:t> a </a:t>
                </a:r>
                <a:r>
                  <a:rPr lang="en-GB" sz="2400" b="1" dirty="0"/>
                  <a:t>non-witness.</a:t>
                </a:r>
                <a:endParaRPr lang="en-US" sz="2400" b="1"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37380" y="1325501"/>
                <a:ext cx="8269240" cy="3477023"/>
              </a:xfrm>
              <a:blipFill>
                <a:blip r:embed="rId3"/>
                <a:stretch>
                  <a:fillRect l="-766" r="-613" b="-25818"/>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uk-UA" smtClean="0"/>
              <a:pPr/>
              <a:t>8</a:t>
            </a:fld>
            <a:endParaRPr lang="uk-UA"/>
          </a:p>
        </p:txBody>
      </p:sp>
      <p:sp>
        <p:nvSpPr>
          <p:cNvPr id="9" name="Frame 8"/>
          <p:cNvSpPr/>
          <p:nvPr/>
        </p:nvSpPr>
        <p:spPr>
          <a:xfrm>
            <a:off x="931676" y="1365257"/>
            <a:ext cx="7443698" cy="1629734"/>
          </a:xfrm>
          <a:prstGeom prst="frame">
            <a:avLst>
              <a:gd name="adj1" fmla="val 395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chemeClr val="tx1"/>
              </a:solidFill>
            </a:endParaRPr>
          </a:p>
        </p:txBody>
      </p:sp>
    </p:spTree>
    <p:extLst>
      <p:ext uri="{BB962C8B-B14F-4D97-AF65-F5344CB8AC3E}">
        <p14:creationId xmlns:p14="http://schemas.microsoft.com/office/powerpoint/2010/main" val="130247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79563" y="3080448"/>
                <a:ext cx="7886700" cy="3016397"/>
              </a:xfrm>
            </p:spPr>
            <p:txBody>
              <a:bodyPr/>
              <a:lstStyle/>
              <a:p>
                <a:pPr marL="0" indent="0" algn="ctr" defTabSz="685800">
                  <a:lnSpc>
                    <a:spcPct val="100000"/>
                  </a:lnSpc>
                  <a:spcBef>
                    <a:spcPts val="0"/>
                  </a:spcBef>
                  <a:buClrTx/>
                  <a:buSzTx/>
                  <a:buNone/>
                  <a:defRPr/>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charset="0"/>
                            </a:rPr>
                            <m:t>𝑎</m:t>
                          </m:r>
                          <m:r>
                            <a:rPr lang="en-GB" sz="2400" b="0" i="1" smtClean="0">
                              <a:latin typeface="Cambria Math" charset="0"/>
                            </a:rPr>
                            <m:t>=1 : 1</m:t>
                          </m:r>
                        </m:e>
                        <m:sup>
                          <m:r>
                            <a:rPr lang="en-GB" sz="2400" b="0" i="1" smtClean="0">
                              <a:latin typeface="Cambria Math" charset="0"/>
                            </a:rPr>
                            <m:t>561</m:t>
                          </m:r>
                        </m:sup>
                      </m:sSup>
                      <m:r>
                        <a:rPr lang="en-GB" sz="2400" b="0" i="1" smtClean="0">
                          <a:latin typeface="Cambria Math" charset="0"/>
                        </a:rPr>
                        <m:t>≡1 </m:t>
                      </m:r>
                      <m:d>
                        <m:dPr>
                          <m:ctrlPr>
                            <a:rPr lang="en-GB" sz="2400" b="0" i="1" smtClean="0">
                              <a:latin typeface="Cambria Math" panose="02040503050406030204" pitchFamily="18" charset="0"/>
                            </a:rPr>
                          </m:ctrlPr>
                        </m:dPr>
                        <m:e>
                          <m:r>
                            <a:rPr lang="en-GB" sz="2400" b="0" i="1" smtClean="0">
                              <a:latin typeface="Cambria Math" charset="0"/>
                            </a:rPr>
                            <m:t>𝑚𝑜𝑑</m:t>
                          </m:r>
                          <m:r>
                            <a:rPr lang="en-GB" sz="2400" b="0" i="1" smtClean="0">
                              <a:latin typeface="Cambria Math" charset="0"/>
                            </a:rPr>
                            <m:t> 561</m:t>
                          </m:r>
                        </m:e>
                      </m:d>
                    </m:oMath>
                  </m:oMathPara>
                </a14:m>
                <a:endParaRPr lang="en-GB" sz="2400" b="0" dirty="0"/>
              </a:p>
              <a:p>
                <a:pPr marL="0" indent="0" algn="ctr">
                  <a:lnSpc>
                    <a:spcPct val="100000"/>
                  </a:lnSpc>
                  <a:spcBef>
                    <a:spcPts val="0"/>
                  </a:spcBef>
                  <a:buClrTx/>
                  <a:buSzTx/>
                  <a:buNone/>
                </a:pPr>
                <a14:m>
                  <m:oMathPara xmlns:m="http://schemas.openxmlformats.org/officeDocument/2006/math">
                    <m:oMathParaPr>
                      <m:jc m:val="centerGroup"/>
                    </m:oMathParaPr>
                    <m:oMath xmlns:m="http://schemas.openxmlformats.org/officeDocument/2006/math">
                      <m:sSup>
                        <m:sSupPr>
                          <m:ctrlPr>
                            <a:rPr lang="en-GB" sz="2400" i="1">
                              <a:latin typeface="Cambria Math" panose="02040503050406030204" pitchFamily="18" charset="0"/>
                            </a:rPr>
                          </m:ctrlPr>
                        </m:sSupPr>
                        <m:e>
                          <m:r>
                            <a:rPr lang="en-GB" sz="2400" i="1">
                              <a:latin typeface="Cambria Math" charset="0"/>
                            </a:rPr>
                            <m:t>𝑎</m:t>
                          </m:r>
                          <m:r>
                            <a:rPr lang="en-GB" sz="2400" i="1">
                              <a:latin typeface="Cambria Math" charset="0"/>
                            </a:rPr>
                            <m:t>=2 : 2</m:t>
                          </m:r>
                        </m:e>
                        <m:sup>
                          <m:r>
                            <a:rPr lang="en-GB" sz="2400" i="1">
                              <a:latin typeface="Cambria Math" charset="0"/>
                            </a:rPr>
                            <m:t>561</m:t>
                          </m:r>
                        </m:sup>
                      </m:sSup>
                      <m:r>
                        <a:rPr lang="en-GB" sz="2400" i="1">
                          <a:latin typeface="Cambria Math" charset="0"/>
                        </a:rPr>
                        <m:t>≡</m:t>
                      </m:r>
                      <m:r>
                        <a:rPr lang="en-GB" sz="2400" b="0" i="1" smtClean="0">
                          <a:latin typeface="Cambria Math" charset="0"/>
                        </a:rPr>
                        <m:t>2</m:t>
                      </m:r>
                      <m:r>
                        <a:rPr lang="en-GB" sz="2400" i="1">
                          <a:latin typeface="Cambria Math" charset="0"/>
                        </a:rPr>
                        <m:t> </m:t>
                      </m:r>
                      <m:d>
                        <m:dPr>
                          <m:ctrlPr>
                            <a:rPr lang="en-GB" sz="2400" i="1">
                              <a:latin typeface="Cambria Math" panose="02040503050406030204" pitchFamily="18" charset="0"/>
                            </a:rPr>
                          </m:ctrlPr>
                        </m:dPr>
                        <m:e>
                          <m:r>
                            <a:rPr lang="en-GB" sz="2400" i="1">
                              <a:latin typeface="Cambria Math" charset="0"/>
                            </a:rPr>
                            <m:t>𝑚𝑜𝑑</m:t>
                          </m:r>
                          <m:r>
                            <a:rPr lang="en-GB" sz="2400" i="1">
                              <a:latin typeface="Cambria Math" charset="0"/>
                            </a:rPr>
                            <m:t> 561</m:t>
                          </m:r>
                        </m:e>
                      </m:d>
                    </m:oMath>
                  </m:oMathPara>
                </a14:m>
                <a:endParaRPr lang="en-GB" sz="2400" b="0" dirty="0"/>
              </a:p>
              <a:p>
                <a:pPr marL="0" indent="0" algn="ctr">
                  <a:lnSpc>
                    <a:spcPct val="100000"/>
                  </a:lnSpc>
                  <a:spcBef>
                    <a:spcPts val="0"/>
                  </a:spcBef>
                  <a:buClrTx/>
                  <a:buSzTx/>
                  <a:buNone/>
                </a:pPr>
                <a14:m>
                  <m:oMathPara xmlns:m="http://schemas.openxmlformats.org/officeDocument/2006/math">
                    <m:oMathParaPr>
                      <m:jc m:val="centerGroup"/>
                    </m:oMathParaPr>
                    <m:oMath xmlns:m="http://schemas.openxmlformats.org/officeDocument/2006/math">
                      <m:sSup>
                        <m:sSupPr>
                          <m:ctrlPr>
                            <a:rPr lang="en-GB" sz="2400" i="1">
                              <a:latin typeface="Cambria Math" panose="02040503050406030204" pitchFamily="18" charset="0"/>
                            </a:rPr>
                          </m:ctrlPr>
                        </m:sSupPr>
                        <m:e>
                          <m:r>
                            <a:rPr lang="en-GB" sz="2400" i="1">
                              <a:latin typeface="Cambria Math" charset="0"/>
                            </a:rPr>
                            <m:t>𝑎</m:t>
                          </m:r>
                          <m:r>
                            <a:rPr lang="en-GB" sz="2400" i="1">
                              <a:latin typeface="Cambria Math" charset="0"/>
                            </a:rPr>
                            <m:t>=3 : 3</m:t>
                          </m:r>
                        </m:e>
                        <m:sup>
                          <m:r>
                            <a:rPr lang="en-GB" sz="2400" i="1">
                              <a:latin typeface="Cambria Math" charset="0"/>
                            </a:rPr>
                            <m:t>561</m:t>
                          </m:r>
                        </m:sup>
                      </m:sSup>
                      <m:r>
                        <a:rPr lang="en-GB" sz="2400" i="1">
                          <a:latin typeface="Cambria Math" charset="0"/>
                        </a:rPr>
                        <m:t>≡</m:t>
                      </m:r>
                      <m:r>
                        <a:rPr lang="en-GB" sz="2400" b="0" i="1" smtClean="0">
                          <a:latin typeface="Cambria Math" charset="0"/>
                        </a:rPr>
                        <m:t>3</m:t>
                      </m:r>
                      <m:r>
                        <a:rPr lang="en-GB" sz="2400" i="1">
                          <a:latin typeface="Cambria Math" charset="0"/>
                        </a:rPr>
                        <m:t> </m:t>
                      </m:r>
                      <m:d>
                        <m:dPr>
                          <m:ctrlPr>
                            <a:rPr lang="en-GB" sz="2400" i="1">
                              <a:latin typeface="Cambria Math" panose="02040503050406030204" pitchFamily="18" charset="0"/>
                            </a:rPr>
                          </m:ctrlPr>
                        </m:dPr>
                        <m:e>
                          <m:r>
                            <a:rPr lang="en-GB" sz="2400" i="1">
                              <a:latin typeface="Cambria Math" charset="0"/>
                            </a:rPr>
                            <m:t>𝑚𝑜𝑑</m:t>
                          </m:r>
                          <m:r>
                            <a:rPr lang="en-GB" sz="2400" i="1">
                              <a:latin typeface="Cambria Math" charset="0"/>
                            </a:rPr>
                            <m:t> 561</m:t>
                          </m:r>
                        </m:e>
                      </m:d>
                    </m:oMath>
                  </m:oMathPara>
                </a14:m>
                <a:endParaRPr lang="en-GB" sz="2400" b="0" dirty="0"/>
              </a:p>
              <a:p>
                <a:pPr marL="0" indent="0" defTabSz="685800">
                  <a:lnSpc>
                    <a:spcPct val="100000"/>
                  </a:lnSpc>
                  <a:spcBef>
                    <a:spcPts val="0"/>
                  </a:spcBef>
                  <a:buClrTx/>
                  <a:buSzTx/>
                  <a:buNone/>
                  <a:defRPr/>
                </a:pPr>
                <a:r>
                  <a:rPr lang="en-GB" sz="2400" b="0" i="1" dirty="0">
                    <a:latin typeface="Cambria Math" charset="0"/>
                  </a:rPr>
                  <a:t>				       .</a:t>
                </a:r>
              </a:p>
              <a:p>
                <a:pPr marL="0" indent="0" defTabSz="685800">
                  <a:lnSpc>
                    <a:spcPct val="100000"/>
                  </a:lnSpc>
                  <a:spcBef>
                    <a:spcPts val="0"/>
                  </a:spcBef>
                  <a:buClrTx/>
                  <a:buSzTx/>
                  <a:buNone/>
                  <a:defRPr/>
                </a:pPr>
                <a:r>
                  <a:rPr lang="en-GB" sz="2400" i="1" dirty="0">
                    <a:latin typeface="Cambria Math" charset="0"/>
                  </a:rPr>
                  <a:t>				       .</a:t>
                </a:r>
              </a:p>
              <a:p>
                <a:pPr marL="0" indent="0" defTabSz="685800">
                  <a:lnSpc>
                    <a:spcPct val="100000"/>
                  </a:lnSpc>
                  <a:spcBef>
                    <a:spcPts val="0"/>
                  </a:spcBef>
                  <a:buClrTx/>
                  <a:buSzTx/>
                  <a:buNone/>
                  <a:defRPr/>
                </a:pPr>
                <a:r>
                  <a:rPr lang="en-GB" sz="2400" b="0" i="1" dirty="0">
                    <a:latin typeface="Cambria Math" charset="0"/>
                  </a:rPr>
                  <a:t>				       .</a:t>
                </a:r>
              </a:p>
              <a:p>
                <a:pPr marL="0" indent="0">
                  <a:lnSpc>
                    <a:spcPct val="100000"/>
                  </a:lnSpc>
                  <a:spcBef>
                    <a:spcPts val="0"/>
                  </a:spcBef>
                  <a:buClrTx/>
                  <a:buSzTx/>
                  <a:buNone/>
                </a:pPr>
                <a:r>
                  <a:rPr lang="en-GB" sz="2400" dirty="0"/>
                  <a:t>	 	  </a:t>
                </a:r>
                <a14:m>
                  <m:oMath xmlns:m="http://schemas.openxmlformats.org/officeDocument/2006/math">
                    <m:sSup>
                      <m:sSupPr>
                        <m:ctrlPr>
                          <a:rPr lang="en-GB" sz="2400" i="1">
                            <a:latin typeface="Cambria Math" panose="02040503050406030204" pitchFamily="18" charset="0"/>
                          </a:rPr>
                        </m:ctrlPr>
                      </m:sSupPr>
                      <m:e>
                        <m:r>
                          <a:rPr lang="en-GB" sz="2400" i="1">
                            <a:latin typeface="Cambria Math" charset="0"/>
                          </a:rPr>
                          <m:t>𝑎</m:t>
                        </m:r>
                        <m:r>
                          <a:rPr lang="en-GB" sz="2400" i="1">
                            <a:latin typeface="Cambria Math" charset="0"/>
                          </a:rPr>
                          <m:t>=560 :560</m:t>
                        </m:r>
                      </m:e>
                      <m:sup>
                        <m:r>
                          <a:rPr lang="en-GB" sz="2400" i="1">
                            <a:latin typeface="Cambria Math" charset="0"/>
                          </a:rPr>
                          <m:t>561</m:t>
                        </m:r>
                      </m:sup>
                    </m:sSup>
                    <m:r>
                      <a:rPr lang="en-GB" sz="2400" i="1">
                        <a:latin typeface="Cambria Math" charset="0"/>
                      </a:rPr>
                      <m:t>≡</m:t>
                    </m:r>
                    <m:r>
                      <a:rPr lang="en-GB" sz="2400" b="0" i="1" smtClean="0">
                        <a:latin typeface="Cambria Math" charset="0"/>
                      </a:rPr>
                      <m:t>560</m:t>
                    </m:r>
                    <m:r>
                      <a:rPr lang="en-GB" sz="2400" i="1">
                        <a:latin typeface="Cambria Math" charset="0"/>
                      </a:rPr>
                      <m:t> </m:t>
                    </m:r>
                    <m:d>
                      <m:dPr>
                        <m:ctrlPr>
                          <a:rPr lang="en-GB" sz="2400" i="1">
                            <a:latin typeface="Cambria Math" panose="02040503050406030204" pitchFamily="18" charset="0"/>
                          </a:rPr>
                        </m:ctrlPr>
                      </m:dPr>
                      <m:e>
                        <m:r>
                          <a:rPr lang="en-GB" sz="2400" i="1">
                            <a:latin typeface="Cambria Math" charset="0"/>
                          </a:rPr>
                          <m:t>𝑚𝑜𝑑</m:t>
                        </m:r>
                        <m:r>
                          <a:rPr lang="en-GB" sz="2400" i="1">
                            <a:latin typeface="Cambria Math" charset="0"/>
                          </a:rPr>
                          <m:t> 561</m:t>
                        </m:r>
                      </m:e>
                    </m:d>
                  </m:oMath>
                </a14:m>
                <a:endParaRPr lang="en-GB" sz="2400" b="0" i="1" dirty="0">
                  <a:latin typeface="Cambria Math" charset="0"/>
                </a:endParaRPr>
              </a:p>
              <a:p>
                <a:pPr marL="0" indent="0">
                  <a:lnSpc>
                    <a:spcPct val="100000"/>
                  </a:lnSpc>
                  <a:spcBef>
                    <a:spcPts val="0"/>
                  </a:spcBef>
                  <a:buClrTx/>
                  <a:buSzTx/>
                  <a:buNone/>
                </a:pPr>
                <a:endParaRPr lang="en-GB" dirty="0">
                  <a:latin typeface="Calibri" charset="0"/>
                  <a:ea typeface="Calibri" charset="0"/>
                  <a:cs typeface="Calibri"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79563" y="3080448"/>
                <a:ext cx="7886700" cy="3016397"/>
              </a:xfrm>
              <a:blipFill>
                <a:blip r:embed="rId3"/>
                <a:stretch>
                  <a:fillRect/>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fld id="{00000000-1234-1234-1234-123412341234}" type="slidenum">
              <a:rPr lang="uk-UA" smtClean="0"/>
              <a:pPr/>
              <a:t>9</a:t>
            </a:fld>
            <a:endParaRPr lang="uk-UA"/>
          </a:p>
        </p:txBody>
      </p:sp>
      <mc:AlternateContent xmlns:mc="http://schemas.openxmlformats.org/markup-compatibility/2006" xmlns:a14="http://schemas.microsoft.com/office/drawing/2010/main">
        <mc:Choice Requires="a14">
          <p:sp>
            <p:nvSpPr>
              <p:cNvPr id="5" name="Text Placeholder 2"/>
              <p:cNvSpPr txBox="1">
                <a:spLocks/>
              </p:cNvSpPr>
              <p:nvPr/>
            </p:nvSpPr>
            <p:spPr>
              <a:xfrm>
                <a:off x="1645132" y="907187"/>
                <a:ext cx="6216168" cy="1282700"/>
              </a:xfrm>
              <a:prstGeom prst="rect">
                <a:avLst/>
              </a:prstGeom>
              <a:noFill/>
              <a:ln>
                <a:noFill/>
              </a:ln>
            </p:spPr>
            <p:txBody>
              <a:bodyPr spcFirstLastPara="1" wrap="square" lIns="68569" tIns="68569" rIns="68569" bIns="68569"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US" sz="2000" b="1" dirty="0"/>
                  <a:t>Fermat’s Little Theorem</a:t>
                </a:r>
              </a:p>
              <a:p>
                <a:pPr marL="38100" indent="0">
                  <a:buNone/>
                </a:pPr>
                <a:r>
                  <a:rPr lang="en-US" sz="2000" dirty="0"/>
                  <a:t>Let </a:t>
                </a:r>
                <a:r>
                  <a:rPr lang="en-US" sz="2000" i="1" dirty="0"/>
                  <a:t>p</a:t>
                </a:r>
                <a:r>
                  <a:rPr lang="en-US" sz="2000" dirty="0"/>
                  <a:t> be a prime number, then for any integer </a:t>
                </a:r>
                <a:r>
                  <a:rPr lang="en-US" sz="2000" i="1" dirty="0"/>
                  <a:t>a</a:t>
                </a:r>
                <a:r>
                  <a:rPr lang="en-US" sz="2000" dirty="0"/>
                  <a:t> we have:</a:t>
                </a:r>
              </a:p>
              <a:p>
                <a:pPr marL="38100" indent="0">
                  <a:buNone/>
                </a:pPr>
                <a:r>
                  <a:rPr lang="en-US" sz="2000" dirty="0"/>
                  <a:t>	   	        </a:t>
                </a:r>
                <a14:m>
                  <m:oMath xmlns:m="http://schemas.openxmlformats.org/officeDocument/2006/math">
                    <m:sSup>
                      <m:sSupPr>
                        <m:ctrlPr>
                          <a:rPr lang="en-GB" sz="2000" i="1">
                            <a:latin typeface="Cambria Math" panose="02040503050406030204" pitchFamily="18" charset="0"/>
                          </a:rPr>
                        </m:ctrlPr>
                      </m:sSupPr>
                      <m:e>
                        <m:r>
                          <a:rPr lang="en-GB" sz="2000" i="1">
                            <a:latin typeface="Cambria Math" charset="0"/>
                          </a:rPr>
                          <m:t>𝑎</m:t>
                        </m:r>
                      </m:e>
                      <m:sup>
                        <m:r>
                          <a:rPr lang="en-GB" sz="2000" i="1">
                            <a:latin typeface="Cambria Math" charset="0"/>
                          </a:rPr>
                          <m:t>𝑝</m:t>
                        </m:r>
                      </m:sup>
                    </m:sSup>
                    <m:r>
                      <a:rPr lang="en-GB" sz="2000" i="1">
                        <a:latin typeface="Cambria Math" charset="0"/>
                      </a:rPr>
                      <m:t>≡</m:t>
                    </m:r>
                    <m:r>
                      <a:rPr lang="en-GB" sz="2000" i="1">
                        <a:latin typeface="Cambria Math" charset="0"/>
                      </a:rPr>
                      <m:t>𝑎</m:t>
                    </m:r>
                    <m:r>
                      <a:rPr lang="en-GB" sz="2000" i="1">
                        <a:latin typeface="Cambria Math" charset="0"/>
                      </a:rPr>
                      <m:t> (</m:t>
                    </m:r>
                    <m:r>
                      <a:rPr lang="en-GB" sz="2000" i="1">
                        <a:latin typeface="Cambria Math" charset="0"/>
                      </a:rPr>
                      <m:t>𝑚𝑜𝑑</m:t>
                    </m:r>
                    <m:r>
                      <a:rPr lang="en-GB" sz="2000" i="1">
                        <a:latin typeface="Cambria Math" charset="0"/>
                      </a:rPr>
                      <m:t> </m:t>
                    </m:r>
                    <m:r>
                      <a:rPr lang="en-GB" sz="2000" i="1">
                        <a:latin typeface="Cambria Math" charset="0"/>
                      </a:rPr>
                      <m:t>𝑝</m:t>
                    </m:r>
                    <m:r>
                      <a:rPr lang="en-GB" sz="2000" i="1">
                        <a:latin typeface="Cambria Math" charset="0"/>
                      </a:rPr>
                      <m:t>)</m:t>
                    </m:r>
                  </m:oMath>
                </a14:m>
                <a:endParaRPr lang="en-US" sz="2000" dirty="0"/>
              </a:p>
            </p:txBody>
          </p:sp>
        </mc:Choice>
        <mc:Fallback xmlns="">
          <p:sp>
            <p:nvSpPr>
              <p:cNvPr id="5" name="Text Placeholder 2"/>
              <p:cNvSpPr txBox="1">
                <a:spLocks noRot="1" noChangeAspect="1" noMove="1" noResize="1" noEditPoints="1" noAdjustHandles="1" noChangeArrowheads="1" noChangeShapeType="1" noTextEdit="1"/>
              </p:cNvSpPr>
              <p:nvPr/>
            </p:nvSpPr>
            <p:spPr>
              <a:xfrm>
                <a:off x="1645132" y="907187"/>
                <a:ext cx="6216168" cy="1282700"/>
              </a:xfrm>
              <a:prstGeom prst="rect">
                <a:avLst/>
              </a:prstGeom>
              <a:blipFill>
                <a:blip r:embed="rId4"/>
                <a:stretch>
                  <a:fillRect l="-816" b="-8824"/>
                </a:stretch>
              </a:blipFill>
              <a:ln>
                <a:noFill/>
              </a:ln>
            </p:spPr>
            <p:txBody>
              <a:bodyPr/>
              <a:lstStyle/>
              <a:p>
                <a:r>
                  <a:rPr lang="en-US">
                    <a:noFill/>
                  </a:rPr>
                  <a:t> </a:t>
                </a:r>
              </a:p>
            </p:txBody>
          </p:sp>
        </mc:Fallback>
      </mc:AlternateContent>
      <p:sp>
        <p:nvSpPr>
          <p:cNvPr id="6" name="Frame 5"/>
          <p:cNvSpPr/>
          <p:nvPr/>
        </p:nvSpPr>
        <p:spPr>
          <a:xfrm>
            <a:off x="1605376" y="960195"/>
            <a:ext cx="6216168" cy="1402735"/>
          </a:xfrm>
          <a:prstGeom prst="frame">
            <a:avLst>
              <a:gd name="adj1" fmla="val 74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50">
              <a:solidFill>
                <a:schemeClr val="tx1"/>
              </a:solidFill>
            </a:endParaRPr>
          </a:p>
        </p:txBody>
      </p:sp>
      <p:sp>
        <p:nvSpPr>
          <p:cNvPr id="8" name="Title 1"/>
          <p:cNvSpPr>
            <a:spLocks noGrp="1"/>
          </p:cNvSpPr>
          <p:nvPr>
            <p:ph type="title"/>
          </p:nvPr>
        </p:nvSpPr>
        <p:spPr>
          <a:xfrm>
            <a:off x="250538" y="80432"/>
            <a:ext cx="7886700" cy="994172"/>
          </a:xfrm>
        </p:spPr>
        <p:txBody>
          <a:bodyPr/>
          <a:lstStyle/>
          <a:p>
            <a:r>
              <a:rPr lang="en-US" sz="3600" dirty="0"/>
              <a:t>Fermat Test</a:t>
            </a:r>
          </a:p>
        </p:txBody>
      </p:sp>
      <p:sp>
        <p:nvSpPr>
          <p:cNvPr id="9" name="TextBox 8"/>
          <p:cNvSpPr txBox="1"/>
          <p:nvPr/>
        </p:nvSpPr>
        <p:spPr>
          <a:xfrm>
            <a:off x="3160713" y="6196096"/>
            <a:ext cx="3297237" cy="623248"/>
          </a:xfrm>
          <a:prstGeom prst="rect">
            <a:avLst/>
          </a:prstGeom>
          <a:noFill/>
        </p:spPr>
        <p:txBody>
          <a:bodyPr wrap="square" rtlCol="0">
            <a:spAutoFit/>
          </a:bodyPr>
          <a:lstStyle/>
          <a:p>
            <a:pPr lvl="0"/>
            <a:r>
              <a:rPr lang="en-GB" sz="2400" b="1" dirty="0">
                <a:latin typeface="Calibri" charset="0"/>
                <a:ea typeface="Calibri" charset="0"/>
                <a:cs typeface="Calibri" charset="0"/>
              </a:rPr>
              <a:t>So 561 is prime, right?</a:t>
            </a:r>
          </a:p>
          <a:p>
            <a:endParaRPr lang="en-US" sz="1050" dirty="0"/>
          </a:p>
        </p:txBody>
      </p:sp>
      <p:sp>
        <p:nvSpPr>
          <p:cNvPr id="10" name="Rectangle 9"/>
          <p:cNvSpPr/>
          <p:nvPr/>
        </p:nvSpPr>
        <p:spPr>
          <a:xfrm>
            <a:off x="250538" y="2563812"/>
            <a:ext cx="1777045" cy="461665"/>
          </a:xfrm>
          <a:prstGeom prst="rect">
            <a:avLst/>
          </a:prstGeom>
        </p:spPr>
        <p:txBody>
          <a:bodyPr wrap="square">
            <a:spAutoFit/>
          </a:bodyPr>
          <a:lstStyle/>
          <a:p>
            <a:pPr lvl="0">
              <a:buClrTx/>
              <a:defRPr/>
            </a:pPr>
            <a:r>
              <a:rPr lang="en-US" sz="2400" dirty="0">
                <a:latin typeface="Calibri" charset="0"/>
                <a:ea typeface="Calibri" charset="0"/>
                <a:cs typeface="Calibri" charset="0"/>
              </a:rPr>
              <a:t>Let n = 561,</a:t>
            </a:r>
          </a:p>
        </p:txBody>
      </p:sp>
    </p:spTree>
    <p:extLst>
      <p:ext uri="{BB962C8B-B14F-4D97-AF65-F5344CB8AC3E}">
        <p14:creationId xmlns:p14="http://schemas.microsoft.com/office/powerpoint/2010/main" val="9987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6887</TotalTime>
  <Words>3781</Words>
  <Application>Microsoft Macintosh PowerPoint</Application>
  <PresentationFormat>On-screen Show (4:3)</PresentationFormat>
  <Paragraphs>364</Paragraphs>
  <Slides>30</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 Math</vt:lpstr>
      <vt:lpstr>Verdana</vt:lpstr>
      <vt:lpstr>Office Theme</vt:lpstr>
      <vt:lpstr>Safety in Numbers</vt:lpstr>
      <vt:lpstr>Overview</vt:lpstr>
      <vt:lpstr>Overview</vt:lpstr>
      <vt:lpstr>Motivation and Background</vt:lpstr>
      <vt:lpstr>Background and Related Work</vt:lpstr>
      <vt:lpstr>The use of Safe Primes in Diffie-Hellman</vt:lpstr>
      <vt:lpstr>Overview</vt:lpstr>
      <vt:lpstr>Fermat Test</vt:lpstr>
      <vt:lpstr>Fermat Test</vt:lpstr>
      <vt:lpstr>Carmichael Numbers</vt:lpstr>
      <vt:lpstr>Miller-Rabin Test</vt:lpstr>
      <vt:lpstr>Parameter Validation</vt:lpstr>
      <vt:lpstr>Attacking the Discrete Log</vt:lpstr>
      <vt:lpstr>Overview</vt:lpstr>
      <vt:lpstr>Diffie-Hellman</vt:lpstr>
      <vt:lpstr>SRP Password Authenticated Key Exchange (PAKE)</vt:lpstr>
      <vt:lpstr>Miller-Rabin Pseudoprimes</vt:lpstr>
      <vt:lpstr>PowerPoint Presentation</vt:lpstr>
      <vt:lpstr>PowerPoint Presentation</vt:lpstr>
      <vt:lpstr>Fake “Safe” Prime Construction p=2q+1</vt:lpstr>
      <vt:lpstr>Results</vt:lpstr>
      <vt:lpstr>Results</vt:lpstr>
      <vt:lpstr>Elliptic Curve Diffie-Hellman</vt:lpstr>
      <vt:lpstr>PowerPoint Presentation</vt:lpstr>
      <vt:lpstr>PowerPoint Presentation</vt:lpstr>
      <vt:lpstr>Malicious 256-bit ECDH Parameter Sets</vt:lpstr>
      <vt:lpstr>Overview</vt:lpstr>
      <vt:lpstr>Conclusions and Recommendations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in Numbers</dc:title>
  <dc:creator>Massimo, Jake (2015)</dc:creator>
  <cp:lastModifiedBy>Massimo, Jake (2015)</cp:lastModifiedBy>
  <cp:revision>99</cp:revision>
  <dcterms:created xsi:type="dcterms:W3CDTF">2019-04-08T16:32:15Z</dcterms:created>
  <dcterms:modified xsi:type="dcterms:W3CDTF">2019-04-17T02:31:47Z</dcterms:modified>
</cp:coreProperties>
</file>